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3"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05" d="100"/>
          <a:sy n="105" d="100"/>
        </p:scale>
        <p:origin x="-102" y="-51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47797-3A65-4307-B814-0EB8A0D5C9E3}" type="datetimeFigureOut">
              <a:rPr lang="es-ES" smtClean="0"/>
              <a:pPr/>
              <a:t>11/08/2017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0985D-FFF9-4F43-A88A-13888180FBB4}" type="slidenum">
              <a:rPr lang="es-ES" smtClean="0"/>
              <a:pPr/>
              <a:t>‹Nr.›</a:t>
            </a:fld>
            <a:endParaRPr lang="es-ES"/>
          </a:p>
        </p:txBody>
      </p:sp>
    </p:spTree>
    <p:extLst>
      <p:ext uri="{BB962C8B-B14F-4D97-AF65-F5344CB8AC3E}">
        <p14:creationId xmlns:p14="http://schemas.microsoft.com/office/powerpoint/2010/main" xmlns="" val="1529710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378705-D296-4E02-BCF2-D4965DC21995}" type="slidenum">
              <a:rPr lang="es-ES" smtClean="0"/>
              <a:pPr/>
              <a:t>4</a:t>
            </a:fld>
            <a:endParaRPr lang="es-ES"/>
          </a:p>
        </p:txBody>
      </p:sp>
    </p:spTree>
    <p:extLst>
      <p:ext uri="{BB962C8B-B14F-4D97-AF65-F5344CB8AC3E}">
        <p14:creationId xmlns:p14="http://schemas.microsoft.com/office/powerpoint/2010/main" xmlns="" val="43269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378705-D296-4E02-BCF2-D4965DC21995}" type="slidenum">
              <a:rPr lang="es-ES" smtClean="0"/>
              <a:pPr/>
              <a:t>10</a:t>
            </a:fld>
            <a:endParaRPr lang="es-ES"/>
          </a:p>
        </p:txBody>
      </p:sp>
    </p:spTree>
    <p:extLst>
      <p:ext uri="{BB962C8B-B14F-4D97-AF65-F5344CB8AC3E}">
        <p14:creationId xmlns:p14="http://schemas.microsoft.com/office/powerpoint/2010/main" xmlns="" val="167655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378705-D296-4E02-BCF2-D4965DC21995}" type="slidenum">
              <a:rPr lang="es-ES" smtClean="0"/>
              <a:pPr/>
              <a:t>11</a:t>
            </a:fld>
            <a:endParaRPr lang="es-ES"/>
          </a:p>
        </p:txBody>
      </p:sp>
    </p:spTree>
    <p:extLst>
      <p:ext uri="{BB962C8B-B14F-4D97-AF65-F5344CB8AC3E}">
        <p14:creationId xmlns:p14="http://schemas.microsoft.com/office/powerpoint/2010/main" xmlns="" val="369810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378705-D296-4E02-BCF2-D4965DC21995}" type="slidenum">
              <a:rPr lang="es-ES" smtClean="0"/>
              <a:pPr/>
              <a:t>12</a:t>
            </a:fld>
            <a:endParaRPr lang="es-ES"/>
          </a:p>
        </p:txBody>
      </p:sp>
    </p:spTree>
    <p:extLst>
      <p:ext uri="{BB962C8B-B14F-4D97-AF65-F5344CB8AC3E}">
        <p14:creationId xmlns:p14="http://schemas.microsoft.com/office/powerpoint/2010/main" xmlns="" val="1478808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378705-D296-4E02-BCF2-D4965DC21995}" type="slidenum">
              <a:rPr lang="es-ES" smtClean="0"/>
              <a:pPr/>
              <a:t>16</a:t>
            </a:fld>
            <a:endParaRPr lang="es-ES"/>
          </a:p>
        </p:txBody>
      </p:sp>
    </p:spTree>
    <p:extLst>
      <p:ext uri="{BB962C8B-B14F-4D97-AF65-F5344CB8AC3E}">
        <p14:creationId xmlns:p14="http://schemas.microsoft.com/office/powerpoint/2010/main" xmlns="" val="3542359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81276703-0BEC-49C4-BFAC-5E2CC8FEFBC7}" type="datetimeFigureOut">
              <a:rPr lang="es-ES" smtClean="0"/>
              <a:pPr/>
              <a:t>11/08/2017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714665-91B6-4372-9E40-D76993670C95}" type="slidenum">
              <a:rPr lang="es-ES" smtClean="0"/>
              <a:pPr/>
              <a:t>‹Nr.›</a:t>
            </a:fld>
            <a:endParaRPr lang="es-ES"/>
          </a:p>
        </p:txBody>
      </p:sp>
    </p:spTree>
    <p:extLst>
      <p:ext uri="{BB962C8B-B14F-4D97-AF65-F5344CB8AC3E}">
        <p14:creationId xmlns:p14="http://schemas.microsoft.com/office/powerpoint/2010/main" xmlns="" val="1344388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1276703-0BEC-49C4-BFAC-5E2CC8FEFBC7}" type="datetimeFigureOut">
              <a:rPr lang="es-ES" smtClean="0"/>
              <a:pPr/>
              <a:t>11/08/2017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714665-91B6-4372-9E40-D76993670C95}" type="slidenum">
              <a:rPr lang="es-ES" smtClean="0"/>
              <a:pPr/>
              <a:t>‹Nr.›</a:t>
            </a:fld>
            <a:endParaRPr lang="es-ES"/>
          </a:p>
        </p:txBody>
      </p:sp>
    </p:spTree>
    <p:extLst>
      <p:ext uri="{BB962C8B-B14F-4D97-AF65-F5344CB8AC3E}">
        <p14:creationId xmlns:p14="http://schemas.microsoft.com/office/powerpoint/2010/main" xmlns="" val="351900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1276703-0BEC-49C4-BFAC-5E2CC8FEFBC7}" type="datetimeFigureOut">
              <a:rPr lang="es-ES" smtClean="0"/>
              <a:pPr/>
              <a:t>11/08/2017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714665-91B6-4372-9E40-D76993670C95}" type="slidenum">
              <a:rPr lang="es-ES" smtClean="0"/>
              <a:pPr/>
              <a:t>‹Nr.›</a:t>
            </a:fld>
            <a:endParaRPr lang="es-ES"/>
          </a:p>
        </p:txBody>
      </p:sp>
    </p:spTree>
    <p:extLst>
      <p:ext uri="{BB962C8B-B14F-4D97-AF65-F5344CB8AC3E}">
        <p14:creationId xmlns:p14="http://schemas.microsoft.com/office/powerpoint/2010/main" xmlns="" val="90760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1276703-0BEC-49C4-BFAC-5E2CC8FEFBC7}" type="datetimeFigureOut">
              <a:rPr lang="es-ES" smtClean="0"/>
              <a:pPr/>
              <a:t>11/08/2017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714665-91B6-4372-9E40-D76993670C95}" type="slidenum">
              <a:rPr lang="es-ES" smtClean="0"/>
              <a:pPr/>
              <a:t>‹Nr.›</a:t>
            </a:fld>
            <a:endParaRPr lang="es-ES"/>
          </a:p>
        </p:txBody>
      </p:sp>
    </p:spTree>
    <p:extLst>
      <p:ext uri="{BB962C8B-B14F-4D97-AF65-F5344CB8AC3E}">
        <p14:creationId xmlns:p14="http://schemas.microsoft.com/office/powerpoint/2010/main" xmlns="" val="181044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81276703-0BEC-49C4-BFAC-5E2CC8FEFBC7}" type="datetimeFigureOut">
              <a:rPr lang="es-ES" smtClean="0"/>
              <a:pPr/>
              <a:t>11/08/2017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714665-91B6-4372-9E40-D76993670C95}" type="slidenum">
              <a:rPr lang="es-ES" smtClean="0"/>
              <a:pPr/>
              <a:t>‹Nr.›</a:t>
            </a:fld>
            <a:endParaRPr lang="es-ES"/>
          </a:p>
        </p:txBody>
      </p:sp>
    </p:spTree>
    <p:extLst>
      <p:ext uri="{BB962C8B-B14F-4D97-AF65-F5344CB8AC3E}">
        <p14:creationId xmlns:p14="http://schemas.microsoft.com/office/powerpoint/2010/main" xmlns="" val="1246347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81276703-0BEC-49C4-BFAC-5E2CC8FEFBC7}" type="datetimeFigureOut">
              <a:rPr lang="es-ES" smtClean="0"/>
              <a:pPr/>
              <a:t>11/08/2017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7714665-91B6-4372-9E40-D76993670C95}" type="slidenum">
              <a:rPr lang="es-ES" smtClean="0"/>
              <a:pPr/>
              <a:t>‹Nr.›</a:t>
            </a:fld>
            <a:endParaRPr lang="es-ES"/>
          </a:p>
        </p:txBody>
      </p:sp>
    </p:spTree>
    <p:extLst>
      <p:ext uri="{BB962C8B-B14F-4D97-AF65-F5344CB8AC3E}">
        <p14:creationId xmlns:p14="http://schemas.microsoft.com/office/powerpoint/2010/main" xmlns="" val="243628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81276703-0BEC-49C4-BFAC-5E2CC8FEFBC7}" type="datetimeFigureOut">
              <a:rPr lang="es-ES" smtClean="0"/>
              <a:pPr/>
              <a:t>11/08/2017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7714665-91B6-4372-9E40-D76993670C95}" type="slidenum">
              <a:rPr lang="es-ES" smtClean="0"/>
              <a:pPr/>
              <a:t>‹Nr.›</a:t>
            </a:fld>
            <a:endParaRPr lang="es-ES"/>
          </a:p>
        </p:txBody>
      </p:sp>
    </p:spTree>
    <p:extLst>
      <p:ext uri="{BB962C8B-B14F-4D97-AF65-F5344CB8AC3E}">
        <p14:creationId xmlns:p14="http://schemas.microsoft.com/office/powerpoint/2010/main" xmlns="" val="265277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81276703-0BEC-49C4-BFAC-5E2CC8FEFBC7}" type="datetimeFigureOut">
              <a:rPr lang="es-ES" smtClean="0"/>
              <a:pPr/>
              <a:t>11/08/2017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7714665-91B6-4372-9E40-D76993670C95}" type="slidenum">
              <a:rPr lang="es-ES" smtClean="0"/>
              <a:pPr/>
              <a:t>‹Nr.›</a:t>
            </a:fld>
            <a:endParaRPr lang="es-ES"/>
          </a:p>
        </p:txBody>
      </p:sp>
    </p:spTree>
    <p:extLst>
      <p:ext uri="{BB962C8B-B14F-4D97-AF65-F5344CB8AC3E}">
        <p14:creationId xmlns:p14="http://schemas.microsoft.com/office/powerpoint/2010/main" xmlns="" val="12642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1276703-0BEC-49C4-BFAC-5E2CC8FEFBC7}" type="datetimeFigureOut">
              <a:rPr lang="es-ES" smtClean="0"/>
              <a:pPr/>
              <a:t>11/08/2017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7714665-91B6-4372-9E40-D76993670C95}" type="slidenum">
              <a:rPr lang="es-ES" smtClean="0"/>
              <a:pPr/>
              <a:t>‹Nr.›</a:t>
            </a:fld>
            <a:endParaRPr lang="es-ES"/>
          </a:p>
        </p:txBody>
      </p:sp>
    </p:spTree>
    <p:extLst>
      <p:ext uri="{BB962C8B-B14F-4D97-AF65-F5344CB8AC3E}">
        <p14:creationId xmlns:p14="http://schemas.microsoft.com/office/powerpoint/2010/main" xmlns="" val="1438731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1276703-0BEC-49C4-BFAC-5E2CC8FEFBC7}" type="datetimeFigureOut">
              <a:rPr lang="es-ES" smtClean="0"/>
              <a:pPr/>
              <a:t>11/08/2017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7714665-91B6-4372-9E40-D76993670C95}" type="slidenum">
              <a:rPr lang="es-ES" smtClean="0"/>
              <a:pPr/>
              <a:t>‹Nr.›</a:t>
            </a:fld>
            <a:endParaRPr lang="es-ES"/>
          </a:p>
        </p:txBody>
      </p:sp>
    </p:spTree>
    <p:extLst>
      <p:ext uri="{BB962C8B-B14F-4D97-AF65-F5344CB8AC3E}">
        <p14:creationId xmlns:p14="http://schemas.microsoft.com/office/powerpoint/2010/main" xmlns="" val="51682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1276703-0BEC-49C4-BFAC-5E2CC8FEFBC7}" type="datetimeFigureOut">
              <a:rPr lang="es-ES" smtClean="0"/>
              <a:pPr/>
              <a:t>11/08/2017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7714665-91B6-4372-9E40-D76993670C95}" type="slidenum">
              <a:rPr lang="es-ES" smtClean="0"/>
              <a:pPr/>
              <a:t>‹Nr.›</a:t>
            </a:fld>
            <a:endParaRPr lang="es-ES"/>
          </a:p>
        </p:txBody>
      </p:sp>
    </p:spTree>
    <p:extLst>
      <p:ext uri="{BB962C8B-B14F-4D97-AF65-F5344CB8AC3E}">
        <p14:creationId xmlns:p14="http://schemas.microsoft.com/office/powerpoint/2010/main" xmlns="" val="222035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76703-0BEC-49C4-BFAC-5E2CC8FEFBC7}" type="datetimeFigureOut">
              <a:rPr lang="es-ES" smtClean="0"/>
              <a:pPr/>
              <a:t>11/08/2017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14665-91B6-4372-9E40-D76993670C95}" type="slidenum">
              <a:rPr lang="es-ES" smtClean="0"/>
              <a:pPr/>
              <a:t>‹Nr.›</a:t>
            </a:fld>
            <a:endParaRPr lang="es-ES"/>
          </a:p>
        </p:txBody>
      </p:sp>
    </p:spTree>
    <p:extLst>
      <p:ext uri="{BB962C8B-B14F-4D97-AF65-F5344CB8AC3E}">
        <p14:creationId xmlns:p14="http://schemas.microsoft.com/office/powerpoint/2010/main" xmlns="" val="3571956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26921" y="279347"/>
            <a:ext cx="8538157" cy="5397190"/>
          </a:xfrm>
          <a:prstGeom prst="rect">
            <a:avLst/>
          </a:prstGeom>
        </p:spPr>
      </p:pic>
      <p:sp>
        <p:nvSpPr>
          <p:cNvPr id="2" name="Título 1"/>
          <p:cNvSpPr>
            <a:spLocks noGrp="1"/>
          </p:cNvSpPr>
          <p:nvPr>
            <p:ph type="ctrTitle"/>
          </p:nvPr>
        </p:nvSpPr>
        <p:spPr/>
        <p:txBody>
          <a:bodyPr>
            <a:normAutofit/>
          </a:bodyPr>
          <a:lstStyle/>
          <a:p>
            <a:r>
              <a:rPr lang="en-US" sz="3200" b="1" dirty="0" smtClean="0">
                <a:solidFill>
                  <a:schemeClr val="accent5">
                    <a:lumMod val="75000"/>
                  </a:schemeClr>
                </a:solidFill>
              </a:rPr>
              <a:t>“</a:t>
            </a:r>
            <a:br>
              <a:rPr lang="en-US" sz="3200" b="1" dirty="0" smtClean="0">
                <a:solidFill>
                  <a:schemeClr val="accent5">
                    <a:lumMod val="75000"/>
                  </a:schemeClr>
                </a:solidFill>
              </a:rPr>
            </a:br>
            <a:endParaRPr lang="es-ES" sz="3200" dirty="0">
              <a:solidFill>
                <a:schemeClr val="accent5">
                  <a:lumMod val="75000"/>
                </a:schemeClr>
              </a:solidFill>
            </a:endParaRPr>
          </a:p>
        </p:txBody>
      </p:sp>
      <p:sp>
        <p:nvSpPr>
          <p:cNvPr id="3" name="Subtítulo 2"/>
          <p:cNvSpPr>
            <a:spLocks noGrp="1"/>
          </p:cNvSpPr>
          <p:nvPr>
            <p:ph type="subTitle" idx="1"/>
          </p:nvPr>
        </p:nvSpPr>
        <p:spPr>
          <a:xfrm>
            <a:off x="1391139" y="4555515"/>
            <a:ext cx="9144000" cy="1655762"/>
          </a:xfrm>
        </p:spPr>
        <p:txBody>
          <a:bodyPr>
            <a:normAutofit fontScale="92500" lnSpcReduction="20000"/>
          </a:bodyPr>
          <a:lstStyle/>
          <a:p>
            <a:endParaRPr lang="en-US" sz="1800" b="1" dirty="0" smtClean="0">
              <a:solidFill>
                <a:schemeClr val="accent5">
                  <a:lumMod val="75000"/>
                </a:schemeClr>
              </a:solidFill>
            </a:endParaRPr>
          </a:p>
          <a:p>
            <a:endParaRPr lang="en-US" sz="1800" b="1" dirty="0">
              <a:solidFill>
                <a:schemeClr val="accent5">
                  <a:lumMod val="75000"/>
                </a:schemeClr>
              </a:solidFill>
            </a:endParaRPr>
          </a:p>
          <a:p>
            <a:endParaRPr lang="en-US" sz="1800" b="1" dirty="0" smtClean="0">
              <a:solidFill>
                <a:schemeClr val="accent5">
                  <a:lumMod val="75000"/>
                </a:schemeClr>
              </a:solidFill>
            </a:endParaRPr>
          </a:p>
          <a:p>
            <a:r>
              <a:rPr lang="en-US" sz="1800" dirty="0" smtClean="0"/>
              <a:t>Hotel </a:t>
            </a:r>
            <a:r>
              <a:rPr lang="en-US" sz="1800" dirty="0"/>
              <a:t>Beatriz, Toledo. SPAIN. November 2,3 and 4, 2017</a:t>
            </a:r>
            <a:br>
              <a:rPr lang="en-US" sz="1800" dirty="0"/>
            </a:br>
            <a:r>
              <a:rPr lang="en-US" sz="1800" dirty="0"/>
              <a:t/>
            </a:r>
            <a:br>
              <a:rPr lang="en-US" sz="1800" dirty="0"/>
            </a:br>
            <a:r>
              <a:rPr lang="en-US" dirty="0"/>
              <a:t>"GOOD PRACTICES FOR MORE EFFECTIVE TREATMENT OF ADDICTIONS</a:t>
            </a:r>
            <a:endParaRPr lang="es-ES" dirty="0"/>
          </a:p>
        </p:txBody>
      </p:sp>
    </p:spTree>
    <p:extLst>
      <p:ext uri="{BB962C8B-B14F-4D97-AF65-F5344CB8AC3E}">
        <p14:creationId xmlns:p14="http://schemas.microsoft.com/office/powerpoint/2010/main" xmlns="" val="2177860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59241"/>
          </a:xfrm>
        </p:spPr>
        <p:txBody>
          <a:bodyPr>
            <a:normAutofit/>
          </a:bodyPr>
          <a:lstStyle/>
          <a:p>
            <a:r>
              <a:rPr lang="es-ES" sz="4800" b="1" dirty="0" err="1" smtClean="0">
                <a:solidFill>
                  <a:schemeClr val="accent5">
                    <a:lumMod val="50000"/>
                  </a:schemeClr>
                </a:solidFill>
                <a:latin typeface="Gabriola" panose="04040605051002020D02" pitchFamily="82" charset="0"/>
              </a:rPr>
              <a:t>Program</a:t>
            </a:r>
            <a:r>
              <a:rPr lang="es-ES" sz="4800" b="1" dirty="0" smtClean="0">
                <a:solidFill>
                  <a:schemeClr val="accent5">
                    <a:lumMod val="50000"/>
                  </a:schemeClr>
                </a:solidFill>
                <a:latin typeface="Gabriola" panose="04040605051002020D02" pitchFamily="82" charset="0"/>
              </a:rPr>
              <a:t> </a:t>
            </a:r>
            <a:endParaRPr lang="es-ES" sz="4800" b="1" dirty="0">
              <a:solidFill>
                <a:schemeClr val="accent5">
                  <a:lumMod val="50000"/>
                </a:schemeClr>
              </a:solidFill>
              <a:latin typeface="Gabriola" panose="04040605051002020D02" pitchFamily="82" charset="0"/>
            </a:endParaRPr>
          </a:p>
        </p:txBody>
      </p:sp>
      <p:sp>
        <p:nvSpPr>
          <p:cNvPr id="3" name="Marcador de contenido 2"/>
          <p:cNvSpPr>
            <a:spLocks noGrp="1"/>
          </p:cNvSpPr>
          <p:nvPr>
            <p:ph idx="1"/>
          </p:nvPr>
        </p:nvSpPr>
        <p:spPr>
          <a:xfrm>
            <a:off x="838199" y="1224366"/>
            <a:ext cx="10765221" cy="4952597"/>
          </a:xfrm>
        </p:spPr>
        <p:txBody>
          <a:bodyPr>
            <a:noAutofit/>
          </a:bodyPr>
          <a:lstStyle/>
          <a:p>
            <a:pPr marL="0" indent="0">
              <a:buNone/>
            </a:pPr>
            <a:r>
              <a:rPr lang="es-ES" b="1"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Thursday</a:t>
            </a:r>
            <a:r>
              <a:rPr lang="es-ES"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b="1"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november</a:t>
            </a:r>
            <a:r>
              <a:rPr lang="es-ES"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2</a:t>
            </a:r>
            <a:endParaRPr lang="es-ES" b="1" dirty="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0" indent="0" algn="just">
              <a:lnSpc>
                <a:spcPct val="100000"/>
              </a:lnSpc>
              <a:spcBef>
                <a:spcPts val="600"/>
              </a:spcBef>
              <a:spcAft>
                <a:spcPts val="600"/>
              </a:spcAft>
              <a:buNone/>
            </a:pPr>
            <a:r>
              <a:rPr lang="es-ES" sz="24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11:00 </a:t>
            </a: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Reception and accreditation </a:t>
            </a:r>
            <a:r>
              <a:rPr lang="en-U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attendees</a:t>
            </a:r>
          </a:p>
          <a:p>
            <a:pPr marL="0" indent="0" algn="just">
              <a:lnSpc>
                <a:spcPct val="100000"/>
              </a:lnSpc>
              <a:spcBef>
                <a:spcPts val="600"/>
              </a:spcBef>
              <a:spcAft>
                <a:spcPts val="600"/>
              </a:spcAft>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12:00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Official opening of the Conference</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Opening table: local authorities and representatives organizing </a:t>
            </a:r>
            <a:r>
              <a:rPr lang="en-U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entities</a:t>
            </a:r>
          </a:p>
          <a:p>
            <a:pPr marL="0" indent="0" algn="just">
              <a:lnSpc>
                <a:spcPct val="100000"/>
              </a:lnSpc>
              <a:spcBef>
                <a:spcPts val="600"/>
              </a:spcBef>
              <a:spcAft>
                <a:spcPts val="600"/>
              </a:spcAft>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12:30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Inaugural lecture: "Addiction is not a disease: does it matter</a:t>
            </a:r>
            <a:r>
              <a:rPr lang="en-U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t>
            </a:r>
          </a:p>
          <a:p>
            <a:pPr marL="0" indent="0" algn="just">
              <a:lnSpc>
                <a:spcPct val="100000"/>
              </a:lnSpc>
              <a:spcBef>
                <a:spcPts val="600"/>
              </a:spcBef>
              <a:spcAft>
                <a:spcPts val="600"/>
              </a:spcAft>
              <a:buNone/>
            </a:pP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Speaker: D. José </a:t>
            </a: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Ramón Fernández Hermida. </a:t>
            </a: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Professor of the Faculty of Psychology of the University of </a:t>
            </a:r>
            <a:r>
              <a:rPr lang="en-U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Oviedo</a:t>
            </a: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Co-director of the Master in Addictions Project Hombre and the University of </a:t>
            </a:r>
            <a:r>
              <a:rPr lang="en-U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Oviedo.</a:t>
            </a:r>
            <a:endPar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0" indent="0" algn="just">
              <a:lnSpc>
                <a:spcPct val="100000"/>
              </a:lnSpc>
              <a:spcAft>
                <a:spcPts val="800"/>
              </a:spcAft>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13:30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t>
            </a:r>
            <a:r>
              <a:rPr lang="en-U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Evolution </a:t>
            </a:r>
            <a:r>
              <a:rPr lang="en-US" sz="24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of intervention in addictions over the last 25 years, alternatives and good practices</a:t>
            </a:r>
            <a:r>
              <a:rPr lang="en-U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t>
            </a:r>
          </a:p>
          <a:p>
            <a:pPr marL="0" indent="0" algn="just">
              <a:lnSpc>
                <a:spcPct val="100000"/>
              </a:lnSpc>
              <a:spcAft>
                <a:spcPts val="800"/>
              </a:spcAft>
              <a:buNone/>
            </a:pP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Prof. Dr. Paolo Stocco (Honorary President of Italy at </a:t>
            </a:r>
            <a:r>
              <a:rPr lang="en-US" sz="2400" dirty="0" err="1">
                <a:solidFill>
                  <a:srgbClr val="1F3864"/>
                </a:solidFill>
                <a:latin typeface="Gabriola" panose="04040605051002020D02" pitchFamily="82" charset="0"/>
                <a:ea typeface="Calibri" panose="020F0502020204030204" pitchFamily="34" charset="0"/>
                <a:cs typeface="Times New Roman" panose="02020603050405020304" pitchFamily="18" charset="0"/>
              </a:rPr>
              <a:t>EuroTC</a:t>
            </a: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and Director-President of the Villa-Renata Therapeutic Center in Venice) and </a:t>
            </a:r>
            <a:r>
              <a:rPr lang="en-U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D. </a:t>
            </a: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Luis </a:t>
            </a:r>
            <a:r>
              <a:rPr lang="en-US" sz="2400" dirty="0" err="1">
                <a:solidFill>
                  <a:srgbClr val="1F3864"/>
                </a:solidFill>
                <a:latin typeface="Gabriola" panose="04040605051002020D02" pitchFamily="82" charset="0"/>
                <a:ea typeface="Calibri" panose="020F0502020204030204" pitchFamily="34" charset="0"/>
                <a:cs typeface="Times New Roman" panose="02020603050405020304" pitchFamily="18" charset="0"/>
              </a:rPr>
              <a:t>Bononato</a:t>
            </a: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(President of the National Association of Man Project)</a:t>
            </a:r>
            <a:endParaRPr lang="es-E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849529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9933" y="511444"/>
            <a:ext cx="10895308" cy="5935851"/>
          </a:xfrm>
        </p:spPr>
        <p:txBody>
          <a:bodyPr>
            <a:normAutofit fontScale="92500" lnSpcReduction="20000"/>
          </a:bodyPr>
          <a:lstStyle/>
          <a:p>
            <a:pPr marL="0" indent="0">
              <a:buNone/>
            </a:pPr>
            <a:r>
              <a:rPr lang="es-ES" sz="24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14:00</a:t>
            </a: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LUNCH</a:t>
            </a:r>
            <a:endPar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0" indent="0">
              <a:buNone/>
            </a:pPr>
            <a:r>
              <a:rPr lang="es-ES" sz="24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15:30</a:t>
            </a: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Workshops: </a:t>
            </a:r>
            <a:r>
              <a:rPr lang="en-US" sz="24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"Good practices for effective treatment of addictions"</a:t>
            </a: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17:30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p>
          <a:p>
            <a:pPr marL="0" indent="0">
              <a:buNone/>
            </a:pP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Break: </a:t>
            </a: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15´</a:t>
            </a:r>
          </a:p>
          <a:p>
            <a:pPr marL="0" indent="0">
              <a:buNone/>
            </a:pPr>
            <a:r>
              <a:rPr lang="es-ES" sz="24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19:30</a:t>
            </a: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End of the working </a:t>
            </a:r>
            <a:r>
              <a:rPr lang="en-U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day</a:t>
            </a:r>
          </a:p>
          <a:p>
            <a:pPr marL="0" indent="0">
              <a:buNone/>
            </a:pPr>
            <a:endPar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0" indent="0">
              <a:buNone/>
            </a:pPr>
            <a:r>
              <a:rPr lang="es-ES"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Friday, </a:t>
            </a:r>
            <a:r>
              <a:rPr lang="es-ES" b="1"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november</a:t>
            </a:r>
            <a:r>
              <a:rPr lang="es-ES"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3</a:t>
            </a:r>
          </a:p>
          <a:p>
            <a:pPr marL="0" indent="0">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9:00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Round table: </a:t>
            </a:r>
            <a:r>
              <a:rPr lang="en-U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European </a:t>
            </a:r>
            <a:r>
              <a:rPr lang="en-US" sz="24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drug plan and cooperation with civil </a:t>
            </a:r>
            <a:r>
              <a:rPr lang="en-U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organizations</a:t>
            </a:r>
            <a:r>
              <a:rPr lang="en-U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endPar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0" indent="0">
              <a:buNone/>
            </a:pP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Moderator: </a:t>
            </a:r>
            <a:r>
              <a:rPr lang="en-US" sz="2400" dirty="0" err="1">
                <a:solidFill>
                  <a:srgbClr val="1F3864"/>
                </a:solidFill>
                <a:latin typeface="Gabriola" panose="04040605051002020D02" pitchFamily="82" charset="0"/>
                <a:ea typeface="Calibri" panose="020F0502020204030204" pitchFamily="34" charset="0"/>
                <a:cs typeface="Times New Roman" panose="02020603050405020304" pitchFamily="18" charset="0"/>
              </a:rPr>
              <a:t>Bernardica</a:t>
            </a: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n-US" sz="2400" dirty="0" err="1">
                <a:solidFill>
                  <a:srgbClr val="1F3864"/>
                </a:solidFill>
                <a:latin typeface="Gabriola" panose="04040605051002020D02" pitchFamily="82" charset="0"/>
                <a:ea typeface="Calibri" panose="020F0502020204030204" pitchFamily="34" charset="0"/>
                <a:cs typeface="Times New Roman" panose="02020603050405020304" pitchFamily="18" charset="0"/>
              </a:rPr>
              <a:t>Juretić</a:t>
            </a: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a:t>
            </a:r>
          </a:p>
          <a:p>
            <a:pPr marL="0" indent="0">
              <a:buNone/>
            </a:pPr>
            <a:endPar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0" indent="0">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10:00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Round table. </a:t>
            </a:r>
            <a:r>
              <a:rPr lang="en-US" sz="24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International experiences in the treatment of addictions</a:t>
            </a:r>
          </a:p>
          <a:p>
            <a:pPr marL="0" indent="0">
              <a:buNone/>
            </a:pPr>
            <a:r>
              <a:rPr lang="en-U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Participants</a:t>
            </a: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endParaRPr lang="en-U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0" indent="0">
              <a:buNone/>
            </a:pP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Colombia: Padre Gabriel Mejía (Hogares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Claret</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t>
            </a:r>
          </a:p>
          <a:p>
            <a:pPr marL="0" indent="0">
              <a:buNone/>
            </a:pP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Nicaragua: Dª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Gissel</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Leal (CENICSOL-Managua)</a:t>
            </a:r>
          </a:p>
          <a:p>
            <a:pPr marL="0" indent="0">
              <a:buNone/>
            </a:pP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Ucrania: D. Alexander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Akhmov</a:t>
            </a:r>
            <a:endPar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0" indent="0">
              <a:buNone/>
            </a:pP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Irán: D. Abbas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Seylamizade</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Rebirth</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Society</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t>
            </a:r>
          </a:p>
          <a:p>
            <a:pPr marL="0" indent="0">
              <a:buNone/>
            </a:pP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Mexico</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Dª Carmen Fernandez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Carceres</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(CIJ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Mexico</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t>
            </a:r>
            <a:endPar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7810612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7423" y="449450"/>
            <a:ext cx="10941803" cy="6044339"/>
          </a:xfrm>
        </p:spPr>
        <p:txBody>
          <a:bodyPr>
            <a:normAutofit/>
          </a:bodyPr>
          <a:lstStyle/>
          <a:p>
            <a:pPr marL="0" indent="0">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11:30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Coffee</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-break</a:t>
            </a:r>
          </a:p>
          <a:p>
            <a:pPr marL="0" indent="0">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12:oo</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Workshops</a:t>
            </a:r>
          </a:p>
          <a:p>
            <a:pPr marL="0" indent="0">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14:00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Lunch</a:t>
            </a:r>
          </a:p>
          <a:p>
            <a:pPr marL="0" indent="0">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15:30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Workshops</a:t>
            </a:r>
          </a:p>
          <a:p>
            <a:pPr marL="0" indent="0">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17:30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End</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of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the</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working</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day</a:t>
            </a:r>
            <a:endPar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0" indent="0">
              <a:buNone/>
            </a:pPr>
            <a:endPar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0" indent="0">
              <a:buNone/>
            </a:pPr>
            <a:r>
              <a:rPr lang="es-ES" b="1"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Saturday</a:t>
            </a:r>
            <a:r>
              <a:rPr lang="es-ES"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b="1"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november</a:t>
            </a:r>
            <a:r>
              <a:rPr lang="es-ES"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4</a:t>
            </a:r>
          </a:p>
          <a:p>
            <a:pPr marL="0" indent="0">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9:30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Posters </a:t>
            </a:r>
            <a:r>
              <a:rPr lang="es-ES" sz="2400" dirty="0" err="1">
                <a:solidFill>
                  <a:srgbClr val="1F3864"/>
                </a:solidFill>
                <a:latin typeface="Gabriola" panose="04040605051002020D02" pitchFamily="82" charset="0"/>
                <a:ea typeface="Calibri" panose="020F0502020204030204" pitchFamily="34" charset="0"/>
                <a:cs typeface="Times New Roman" panose="02020603050405020304" pitchFamily="18" charset="0"/>
              </a:rPr>
              <a:t>presentation</a:t>
            </a: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err="1">
                <a:solidFill>
                  <a:srgbClr val="1F3864"/>
                </a:solidFill>
                <a:latin typeface="Gabriola" panose="04040605051002020D02" pitchFamily="82" charset="0"/>
                <a:ea typeface="Calibri" panose="020F0502020204030204" pitchFamily="34" charset="0"/>
                <a:cs typeface="Times New Roman" panose="02020603050405020304" pitchFamily="18" charset="0"/>
              </a:rPr>
              <a:t>selected</a:t>
            </a: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endPar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0" indent="0">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10:30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Closing </a:t>
            </a:r>
            <a:r>
              <a:rPr lang="en-U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paper</a:t>
            </a: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n-US" sz="24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"New concept of man and reality"</a:t>
            </a:r>
            <a:endParaRPr lang="en-U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0" indent="0">
              <a:buNone/>
            </a:pPr>
            <a:r>
              <a:rPr lang="en-U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D. Gonzalo </a:t>
            </a: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Rodriguez-</a:t>
            </a:r>
            <a:r>
              <a:rPr lang="en-US" sz="2400" dirty="0" err="1">
                <a:solidFill>
                  <a:srgbClr val="1F3864"/>
                </a:solidFill>
                <a:latin typeface="Gabriola" panose="04040605051002020D02" pitchFamily="82" charset="0"/>
                <a:ea typeface="Calibri" panose="020F0502020204030204" pitchFamily="34" charset="0"/>
                <a:cs typeface="Times New Roman" panose="02020603050405020304" pitchFamily="18" charset="0"/>
              </a:rPr>
              <a:t>Fraile</a:t>
            </a:r>
            <a:r>
              <a:rPr lang="en-U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Founder of the Foundation "Development of the conscience" </a:t>
            </a:r>
            <a:endParaRPr lang="en-U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0" indent="0">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12:00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n-US" sz="24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Closing of the Conference and Closing Table</a:t>
            </a:r>
            <a:endPar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7955045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0" y="0"/>
            <a:ext cx="6858000" cy="6858000"/>
          </a:xfrm>
          <a:prstGeom prst="rect">
            <a:avLst/>
          </a:prstGeom>
          <a:effectLst>
            <a:outerShdw blurRad="977900" dist="50800" dir="5400000" algn="ctr" rotWithShape="0">
              <a:srgbClr val="000000">
                <a:alpha val="43137"/>
              </a:srgbClr>
            </a:outerShdw>
            <a:reflection stA="0" endPos="65000" dist="50800" dir="5400000" sy="-100000" algn="bl" rotWithShape="0"/>
          </a:effectLst>
        </p:spPr>
      </p:pic>
      <p:pic>
        <p:nvPicPr>
          <p:cNvPr id="5" name="Imagen 4"/>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 contrast="2000"/>
                    </a14:imgEffect>
                  </a14:imgLayer>
                </a14:imgProps>
              </a:ext>
              <a:ext uri="{28A0092B-C50C-407E-A947-70E740481C1C}">
                <a14:useLocalDpi xmlns:a14="http://schemas.microsoft.com/office/drawing/2010/main" xmlns="" val="0"/>
              </a:ext>
            </a:extLst>
          </a:blip>
          <a:stretch>
            <a:fillRect/>
          </a:stretch>
        </p:blipFill>
        <p:spPr>
          <a:xfrm>
            <a:off x="0" y="0"/>
            <a:ext cx="7780270" cy="3042137"/>
          </a:xfrm>
          <a:prstGeom prst="rect">
            <a:avLst/>
          </a:prstGeom>
          <a:ln>
            <a:noFill/>
          </a:ln>
        </p:spPr>
      </p:pic>
      <p:pic>
        <p:nvPicPr>
          <p:cNvPr id="14" name="Imagen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33351" y="3042137"/>
            <a:ext cx="5246919" cy="3815863"/>
          </a:xfrm>
          <a:prstGeom prst="rect">
            <a:avLst/>
          </a:prstGeom>
        </p:spPr>
      </p:pic>
      <p:pic>
        <p:nvPicPr>
          <p:cNvPr id="15" name="Imagen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3041054"/>
            <a:ext cx="2866292" cy="3816946"/>
          </a:xfrm>
          <a:prstGeom prst="rect">
            <a:avLst/>
          </a:prstGeom>
        </p:spPr>
      </p:pic>
    </p:spTree>
    <p:extLst>
      <p:ext uri="{BB962C8B-B14F-4D97-AF65-F5344CB8AC3E}">
        <p14:creationId xmlns:p14="http://schemas.microsoft.com/office/powerpoint/2010/main" xmlns="" val="148989804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7000"/>
            <a:lum/>
          </a:blip>
          <a:srcRect/>
          <a:stretch>
            <a:fillRect t="-17000" b="-17000"/>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838200" y="365126"/>
            <a:ext cx="10515600" cy="865798"/>
          </a:xfrm>
        </p:spPr>
        <p:txBody>
          <a:bodyPr>
            <a:normAutofit fontScale="90000"/>
          </a:bodyPr>
          <a:lstStyle/>
          <a:p>
            <a:pPr algn="ctr">
              <a:lnSpc>
                <a:spcPct val="107000"/>
              </a:lnSpc>
              <a:spcAft>
                <a:spcPts val="800"/>
              </a:spcAft>
            </a:pPr>
            <a:r>
              <a:rPr lang="es-ES" sz="40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r>
            <a:br>
              <a:rPr lang="es-ES" sz="40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br>
            <a:r>
              <a:rPr lang="en-US" sz="49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P</a:t>
            </a:r>
            <a:r>
              <a:rPr lang="en-US" sz="49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arallel program "time of meeting and coexistence"</a:t>
            </a:r>
            <a:r>
              <a:rPr lang="es-ES" sz="4000" dirty="0" smtClean="0">
                <a:effectLst/>
                <a:latin typeface="Calibri" panose="020F0502020204030204" pitchFamily="34" charset="0"/>
                <a:ea typeface="Calibri" panose="020F0502020204030204" pitchFamily="34" charset="0"/>
                <a:cs typeface="Times New Roman" panose="02020603050405020304" pitchFamily="18" charset="0"/>
              </a:rPr>
              <a:t/>
            </a:r>
            <a:br>
              <a:rPr lang="es-ES" sz="4000" dirty="0" smtClean="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4" name="Marcador de contenido 3"/>
          <p:cNvSpPr>
            <a:spLocks noGrp="1"/>
          </p:cNvSpPr>
          <p:nvPr>
            <p:ph idx="1"/>
          </p:nvPr>
        </p:nvSpPr>
        <p:spPr>
          <a:xfrm>
            <a:off x="838200" y="2002852"/>
            <a:ext cx="10515600" cy="3838209"/>
          </a:xfrm>
        </p:spPr>
        <p:txBody>
          <a:bodyPr>
            <a:normAutofit/>
          </a:bodyPr>
          <a:lstStyle/>
          <a:p>
            <a:pPr marL="0" indent="0" algn="just">
              <a:buNone/>
            </a:pPr>
            <a:r>
              <a:rPr lang="en-US" sz="32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The city of Toledo, declared a World Heritage Site by UNESCO in 1986, </a:t>
            </a:r>
            <a:r>
              <a:rPr lang="en-U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is nestled on a rocky promontory surrounded by the Tagus River </a:t>
            </a:r>
            <a:r>
              <a:rPr lang="es-E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n-U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Getting lost in its narrow streets, squares and gardens make your visit an experience without comparison. Made to walk along its long slopes and look over its horizon, a number of monuments are erected over Toledo, surrounded by unforgettable corners and spaces that awaken sensations in the eyes of those who visit it and of those who are lucky enough to live in </a:t>
            </a:r>
            <a:r>
              <a:rPr lang="en-U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it.</a:t>
            </a:r>
            <a:endParaRPr lang="es-E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xmlns="" val="247650462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0" y="0"/>
            <a:ext cx="6858000" cy="6858000"/>
          </a:xfrm>
          <a:prstGeom prst="rect">
            <a:avLst/>
          </a:prstGeom>
        </p:spPr>
      </p:pic>
      <p:pic>
        <p:nvPicPr>
          <p:cNvPr id="19" name="Imagen 1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5334000" cy="6858000"/>
          </a:xfrm>
          <a:prstGeom prst="rect">
            <a:avLst/>
          </a:prstGeom>
        </p:spPr>
      </p:pic>
    </p:spTree>
    <p:extLst>
      <p:ext uri="{BB962C8B-B14F-4D97-AF65-F5344CB8AC3E}">
        <p14:creationId xmlns:p14="http://schemas.microsoft.com/office/powerpoint/2010/main" xmlns="" val="60978784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7000"/>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62354" y="136525"/>
            <a:ext cx="10515600" cy="1325563"/>
          </a:xfrm>
        </p:spPr>
        <p:txBody>
          <a:bodyPr>
            <a:normAutofit/>
          </a:bodyPr>
          <a:lstStyle/>
          <a:p>
            <a:r>
              <a:rPr lang="es-ES" sz="4800" b="1" dirty="0" smtClean="0">
                <a:solidFill>
                  <a:schemeClr val="accent5">
                    <a:lumMod val="50000"/>
                  </a:schemeClr>
                </a:solidFill>
                <a:latin typeface="Gabriola" panose="04040605051002020D02" pitchFamily="82" charset="0"/>
              </a:rPr>
              <a:t>Cultural </a:t>
            </a:r>
            <a:r>
              <a:rPr lang="es-ES" sz="4800" b="1" dirty="0" err="1" smtClean="0">
                <a:solidFill>
                  <a:schemeClr val="accent5">
                    <a:lumMod val="50000"/>
                  </a:schemeClr>
                </a:solidFill>
                <a:latin typeface="Gabriola" panose="04040605051002020D02" pitchFamily="82" charset="0"/>
              </a:rPr>
              <a:t>Program</a:t>
            </a:r>
            <a:r>
              <a:rPr lang="es-ES" sz="4800" b="1" dirty="0" smtClean="0">
                <a:solidFill>
                  <a:schemeClr val="accent5">
                    <a:lumMod val="50000"/>
                  </a:schemeClr>
                </a:solidFill>
                <a:latin typeface="Gabriola" panose="04040605051002020D02" pitchFamily="82" charset="0"/>
              </a:rPr>
              <a:t>…</a:t>
            </a:r>
            <a:endParaRPr lang="es-ES" sz="4800" b="1" dirty="0">
              <a:solidFill>
                <a:schemeClr val="accent5">
                  <a:lumMod val="50000"/>
                </a:schemeClr>
              </a:solidFill>
              <a:latin typeface="Gabriola" panose="04040605051002020D02" pitchFamily="82" charset="0"/>
            </a:endParaRPr>
          </a:p>
        </p:txBody>
      </p:sp>
      <p:sp>
        <p:nvSpPr>
          <p:cNvPr id="3" name="Marcador de contenido 2"/>
          <p:cNvSpPr>
            <a:spLocks noGrp="1"/>
          </p:cNvSpPr>
          <p:nvPr>
            <p:ph idx="1"/>
          </p:nvPr>
        </p:nvSpPr>
        <p:spPr>
          <a:xfrm>
            <a:off x="838200" y="2002221"/>
            <a:ext cx="10515600" cy="3917888"/>
          </a:xfrm>
        </p:spPr>
        <p:txBody>
          <a:bodyPr>
            <a:normAutofit/>
          </a:bodyPr>
          <a:lstStyle/>
          <a:p>
            <a:pPr lvl="0"/>
            <a:r>
              <a:rPr lang="es-ES" sz="3600" b="1" dirty="0" err="1" smtClean="0">
                <a:solidFill>
                  <a:schemeClr val="accent5">
                    <a:lumMod val="50000"/>
                  </a:schemeClr>
                </a:solidFill>
                <a:latin typeface="Gabriola" panose="04040605051002020D02" pitchFamily="82" charset="0"/>
              </a:rPr>
              <a:t>Thursday</a:t>
            </a:r>
            <a:r>
              <a:rPr lang="es-ES" sz="3600" b="1" dirty="0" smtClean="0">
                <a:solidFill>
                  <a:schemeClr val="accent5">
                    <a:lumMod val="50000"/>
                  </a:schemeClr>
                </a:solidFill>
                <a:latin typeface="Gabriola" panose="04040605051002020D02" pitchFamily="82" charset="0"/>
              </a:rPr>
              <a:t>, </a:t>
            </a:r>
            <a:r>
              <a:rPr lang="es-ES" sz="3600" b="1" dirty="0" err="1" smtClean="0">
                <a:solidFill>
                  <a:schemeClr val="accent5">
                    <a:lumMod val="50000"/>
                  </a:schemeClr>
                </a:solidFill>
                <a:latin typeface="Gabriola" panose="04040605051002020D02" pitchFamily="82" charset="0"/>
              </a:rPr>
              <a:t>november</a:t>
            </a:r>
            <a:r>
              <a:rPr lang="es-ES" sz="3600" b="1" dirty="0" smtClean="0">
                <a:solidFill>
                  <a:schemeClr val="accent5">
                    <a:lumMod val="50000"/>
                  </a:schemeClr>
                </a:solidFill>
                <a:latin typeface="Gabriola" panose="04040605051002020D02" pitchFamily="82" charset="0"/>
              </a:rPr>
              <a:t> 2</a:t>
            </a:r>
            <a:endParaRPr lang="es-ES" sz="3600" dirty="0">
              <a:solidFill>
                <a:schemeClr val="accent5">
                  <a:lumMod val="50000"/>
                </a:schemeClr>
              </a:solidFill>
              <a:latin typeface="Gabriola" panose="04040605051002020D02" pitchFamily="82" charset="0"/>
            </a:endParaRPr>
          </a:p>
          <a:p>
            <a:pPr marL="457200" lvl="1" indent="0">
              <a:buNone/>
            </a:pPr>
            <a:r>
              <a:rPr lang="es-ES" sz="3600" dirty="0" smtClean="0">
                <a:solidFill>
                  <a:schemeClr val="accent5">
                    <a:lumMod val="50000"/>
                  </a:schemeClr>
                </a:solidFill>
                <a:latin typeface="Gabriola" panose="04040605051002020D02" pitchFamily="82" charset="0"/>
              </a:rPr>
              <a:t>20:00 </a:t>
            </a:r>
            <a:r>
              <a:rPr lang="en-US" sz="3600" b="1" dirty="0" smtClean="0">
                <a:solidFill>
                  <a:schemeClr val="accent5">
                    <a:lumMod val="50000"/>
                  </a:schemeClr>
                </a:solidFill>
                <a:latin typeface="Gabriola" panose="04040605051002020D02" pitchFamily="82" charset="0"/>
              </a:rPr>
              <a:t> Night guided </a:t>
            </a:r>
            <a:r>
              <a:rPr lang="en-US" sz="3600" b="1" dirty="0">
                <a:solidFill>
                  <a:schemeClr val="accent5">
                    <a:lumMod val="50000"/>
                  </a:schemeClr>
                </a:solidFill>
                <a:latin typeface="Gabriola" panose="04040605051002020D02" pitchFamily="82" charset="0"/>
              </a:rPr>
              <a:t>tour of the city of Toledo.</a:t>
            </a:r>
            <a:endParaRPr lang="es-ES" sz="3600" dirty="0" smtClean="0">
              <a:solidFill>
                <a:schemeClr val="accent5">
                  <a:lumMod val="50000"/>
                </a:schemeClr>
              </a:solidFill>
              <a:latin typeface="Gabriola" panose="04040605051002020D02" pitchFamily="82" charset="0"/>
            </a:endParaRPr>
          </a:p>
          <a:p>
            <a:pPr lvl="0"/>
            <a:r>
              <a:rPr lang="es-ES" sz="3600" b="1" dirty="0" smtClean="0">
                <a:solidFill>
                  <a:schemeClr val="accent5">
                    <a:lumMod val="50000"/>
                  </a:schemeClr>
                </a:solidFill>
                <a:latin typeface="Gabriola" panose="04040605051002020D02" pitchFamily="82" charset="0"/>
              </a:rPr>
              <a:t>Friday, </a:t>
            </a:r>
            <a:r>
              <a:rPr lang="es-ES" sz="3600" b="1" dirty="0" err="1" smtClean="0">
                <a:solidFill>
                  <a:schemeClr val="accent5">
                    <a:lumMod val="50000"/>
                  </a:schemeClr>
                </a:solidFill>
                <a:latin typeface="Gabriola" panose="04040605051002020D02" pitchFamily="82" charset="0"/>
              </a:rPr>
              <a:t>november</a:t>
            </a:r>
            <a:r>
              <a:rPr lang="es-ES" sz="3600" b="1" dirty="0" smtClean="0">
                <a:solidFill>
                  <a:schemeClr val="accent5">
                    <a:lumMod val="50000"/>
                  </a:schemeClr>
                </a:solidFill>
                <a:latin typeface="Gabriola" panose="04040605051002020D02" pitchFamily="82" charset="0"/>
              </a:rPr>
              <a:t> 3</a:t>
            </a:r>
            <a:endParaRPr lang="es-ES" sz="3600" dirty="0" smtClean="0">
              <a:solidFill>
                <a:schemeClr val="accent5">
                  <a:lumMod val="50000"/>
                </a:schemeClr>
              </a:solidFill>
              <a:latin typeface="Gabriola" panose="04040605051002020D02" pitchFamily="82" charset="0"/>
            </a:endParaRPr>
          </a:p>
          <a:p>
            <a:pPr marL="457200" lvl="1" indent="0" algn="just">
              <a:buNone/>
            </a:pPr>
            <a:r>
              <a:rPr lang="es-ES" sz="3600" dirty="0" smtClean="0">
                <a:solidFill>
                  <a:schemeClr val="accent5">
                    <a:lumMod val="50000"/>
                  </a:schemeClr>
                </a:solidFill>
                <a:latin typeface="Gabriola" panose="04040605051002020D02" pitchFamily="82" charset="0"/>
              </a:rPr>
              <a:t>20:30</a:t>
            </a:r>
            <a:r>
              <a:rPr lang="es-ES" sz="3600" b="1" dirty="0" smtClean="0">
                <a:solidFill>
                  <a:schemeClr val="accent5">
                    <a:lumMod val="50000"/>
                  </a:schemeClr>
                </a:solidFill>
                <a:latin typeface="Gabriola" panose="04040605051002020D02" pitchFamily="82" charset="0"/>
              </a:rPr>
              <a:t> </a:t>
            </a:r>
            <a:r>
              <a:rPr lang="en-US" sz="3600" b="1" dirty="0">
                <a:solidFill>
                  <a:schemeClr val="accent5">
                    <a:lumMod val="50000"/>
                  </a:schemeClr>
                </a:solidFill>
                <a:latin typeface="Gabriola" panose="04040605051002020D02" pitchFamily="82" charset="0"/>
              </a:rPr>
              <a:t>Concert in the Cathedral of Santa María de Toledo in charge of </a:t>
            </a:r>
            <a:r>
              <a:rPr lang="en-US" sz="3600" b="1" dirty="0" err="1">
                <a:solidFill>
                  <a:schemeClr val="accent5">
                    <a:lumMod val="50000"/>
                  </a:schemeClr>
                </a:solidFill>
                <a:latin typeface="Gabriola" panose="04040605051002020D02" pitchFamily="82" charset="0"/>
              </a:rPr>
              <a:t>Amancio</a:t>
            </a:r>
            <a:r>
              <a:rPr lang="en-US" sz="3600" b="1" dirty="0">
                <a:solidFill>
                  <a:schemeClr val="accent5">
                    <a:lumMod val="50000"/>
                  </a:schemeClr>
                </a:solidFill>
                <a:latin typeface="Gabriola" panose="04040605051002020D02" pitchFamily="82" charset="0"/>
              </a:rPr>
              <a:t> </a:t>
            </a:r>
            <a:r>
              <a:rPr lang="en-US" sz="3600" b="1" dirty="0" smtClean="0">
                <a:solidFill>
                  <a:schemeClr val="accent5">
                    <a:lumMod val="50000"/>
                  </a:schemeClr>
                </a:solidFill>
                <a:latin typeface="Gabriola" panose="04040605051002020D02" pitchFamily="82" charset="0"/>
              </a:rPr>
              <a:t>Prada.</a:t>
            </a:r>
            <a:endParaRPr lang="en-US" sz="3600" b="1" dirty="0">
              <a:solidFill>
                <a:schemeClr val="accent5">
                  <a:lumMod val="50000"/>
                </a:schemeClr>
              </a:solidFill>
              <a:latin typeface="Gabriola" panose="04040605051002020D02" pitchFamily="82" charset="0"/>
            </a:endParaRPr>
          </a:p>
          <a:p>
            <a:pPr marL="457200" lvl="1" indent="0" algn="just">
              <a:buNone/>
            </a:pPr>
            <a:r>
              <a:rPr lang="en-US" sz="3600" dirty="0" smtClean="0">
                <a:solidFill>
                  <a:schemeClr val="accent5">
                    <a:lumMod val="50000"/>
                  </a:schemeClr>
                </a:solidFill>
                <a:latin typeface="Gabriola" panose="04040605051002020D02" pitchFamily="82" charset="0"/>
              </a:rPr>
              <a:t>The </a:t>
            </a:r>
            <a:r>
              <a:rPr lang="en-US" sz="3600" dirty="0">
                <a:solidFill>
                  <a:schemeClr val="accent5">
                    <a:lumMod val="50000"/>
                  </a:schemeClr>
                </a:solidFill>
                <a:latin typeface="Gabriola" panose="04040605051002020D02" pitchFamily="82" charset="0"/>
              </a:rPr>
              <a:t>"Spiritual Canticle" of San Juan de la Cruz. </a:t>
            </a:r>
            <a:endParaRPr lang="es-ES" dirty="0"/>
          </a:p>
        </p:txBody>
      </p:sp>
    </p:spTree>
    <p:extLst>
      <p:ext uri="{BB962C8B-B14F-4D97-AF65-F5344CB8AC3E}">
        <p14:creationId xmlns:p14="http://schemas.microsoft.com/office/powerpoint/2010/main" xmlns="" val="171888999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181" y="1506422"/>
            <a:ext cx="5786760" cy="4092631"/>
          </a:xfrm>
          <a:prstGeom prst="rect">
            <a:avLst/>
          </a:prstGeom>
        </p:spPr>
      </p:pic>
      <p:sp>
        <p:nvSpPr>
          <p:cNvPr id="2" name="Título 1"/>
          <p:cNvSpPr>
            <a:spLocks noGrp="1"/>
          </p:cNvSpPr>
          <p:nvPr>
            <p:ph type="title"/>
          </p:nvPr>
        </p:nvSpPr>
        <p:spPr>
          <a:xfrm>
            <a:off x="838200" y="365125"/>
            <a:ext cx="10515600" cy="946089"/>
          </a:xfrm>
          <a:noFill/>
        </p:spPr>
        <p:txBody>
          <a:bodyPr>
            <a:normAutofit/>
          </a:bodyPr>
          <a:lstStyle/>
          <a:p>
            <a:r>
              <a:rPr lang="es-ES" sz="4800" b="1" dirty="0" err="1" smtClean="0">
                <a:solidFill>
                  <a:schemeClr val="accent5">
                    <a:lumMod val="50000"/>
                  </a:schemeClr>
                </a:solidFill>
                <a:latin typeface="Gabriola" panose="04040605051002020D02" pitchFamily="82" charset="0"/>
              </a:rPr>
              <a:t>Organizes</a:t>
            </a:r>
            <a:r>
              <a:rPr lang="es-ES" sz="4800" b="1" dirty="0" smtClean="0">
                <a:solidFill>
                  <a:schemeClr val="accent5">
                    <a:lumMod val="50000"/>
                  </a:schemeClr>
                </a:solidFill>
                <a:latin typeface="Gabriola" panose="04040605051002020D02" pitchFamily="82" charset="0"/>
              </a:rPr>
              <a:t>…</a:t>
            </a:r>
            <a:endParaRPr lang="es-ES" sz="4800" b="1" dirty="0">
              <a:solidFill>
                <a:schemeClr val="accent5">
                  <a:lumMod val="50000"/>
                </a:schemeClr>
              </a:solidFill>
              <a:latin typeface="Gabriola" panose="04040605051002020D02" pitchFamily="82" charset="0"/>
            </a:endParaRPr>
          </a:p>
        </p:txBody>
      </p:sp>
      <p:sp>
        <p:nvSpPr>
          <p:cNvPr id="3" name="Marcador de contenido 2"/>
          <p:cNvSpPr>
            <a:spLocks noGrp="1"/>
          </p:cNvSpPr>
          <p:nvPr>
            <p:ph idx="1"/>
          </p:nvPr>
        </p:nvSpPr>
        <p:spPr>
          <a:xfrm>
            <a:off x="5370373" y="1408817"/>
            <a:ext cx="5983427" cy="4287839"/>
          </a:xfrm>
          <a:noFill/>
        </p:spPr>
        <p:txBody>
          <a:bodyPr>
            <a:noAutofit/>
          </a:bodyPr>
          <a:lstStyle/>
          <a:p>
            <a:pPr marL="0" indent="0">
              <a:buNone/>
            </a:pPr>
            <a:r>
              <a:rPr lang="en-US" sz="4000" b="1" dirty="0">
                <a:solidFill>
                  <a:schemeClr val="accent5">
                    <a:lumMod val="50000"/>
                  </a:schemeClr>
                </a:solidFill>
                <a:latin typeface="Gabriola" panose="04040605051002020D02" pitchFamily="82" charset="0"/>
              </a:rPr>
              <a:t>Proyecto Hombre Castilla la Mancha celebrates 25 years </a:t>
            </a:r>
            <a:r>
              <a:rPr lang="en-US" sz="4000" b="1" dirty="0" smtClean="0">
                <a:solidFill>
                  <a:schemeClr val="accent5">
                    <a:lumMod val="50000"/>
                  </a:schemeClr>
                </a:solidFill>
                <a:latin typeface="Gabriola" panose="04040605051002020D02" pitchFamily="82" charset="0"/>
              </a:rPr>
              <a:t>working in </a:t>
            </a:r>
            <a:r>
              <a:rPr lang="en-US" sz="4000" b="1" dirty="0">
                <a:solidFill>
                  <a:schemeClr val="accent5">
                    <a:lumMod val="50000"/>
                  </a:schemeClr>
                </a:solidFill>
                <a:latin typeface="Gabriola" panose="04040605051002020D02" pitchFamily="82" charset="0"/>
              </a:rPr>
              <a:t>the field of addictions and for this reason, this year will organize the International Conference of </a:t>
            </a:r>
            <a:r>
              <a:rPr lang="en-US" sz="4000" b="1" dirty="0" err="1">
                <a:solidFill>
                  <a:schemeClr val="accent5">
                    <a:lumMod val="50000"/>
                  </a:schemeClr>
                </a:solidFill>
                <a:latin typeface="Gabriola" panose="04040605051002020D02" pitchFamily="82" charset="0"/>
              </a:rPr>
              <a:t>EuroTC</a:t>
            </a:r>
            <a:r>
              <a:rPr lang="en-US" sz="4000" b="1" dirty="0">
                <a:solidFill>
                  <a:schemeClr val="accent5">
                    <a:lumMod val="50000"/>
                  </a:schemeClr>
                </a:solidFill>
                <a:latin typeface="Gabriola" panose="04040605051002020D02" pitchFamily="82" charset="0"/>
              </a:rPr>
              <a:t>, in collaboration with the </a:t>
            </a:r>
            <a:r>
              <a:rPr lang="en-US" sz="4000" b="1" dirty="0" smtClean="0">
                <a:solidFill>
                  <a:schemeClr val="accent5">
                    <a:lumMod val="50000"/>
                  </a:schemeClr>
                </a:solidFill>
                <a:latin typeface="Gabriola" panose="04040605051002020D02" pitchFamily="82" charset="0"/>
              </a:rPr>
              <a:t>Asociación Nacional Proyecto Hombre</a:t>
            </a:r>
            <a:endParaRPr lang="es-ES" sz="4000" b="1" dirty="0">
              <a:solidFill>
                <a:schemeClr val="accent5">
                  <a:lumMod val="50000"/>
                </a:schemeClr>
              </a:solidFill>
              <a:latin typeface="Gabriola" panose="04040605051002020D02" pitchFamily="82" charset="0"/>
            </a:endParaRPr>
          </a:p>
        </p:txBody>
      </p:sp>
    </p:spTree>
    <p:extLst>
      <p:ext uri="{BB962C8B-B14F-4D97-AF65-F5344CB8AC3E}">
        <p14:creationId xmlns:p14="http://schemas.microsoft.com/office/powerpoint/2010/main" xmlns="" val="300251147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xmlns="" val="0"/>
              </a:ext>
            </a:extLst>
          </a:blip>
          <a:stretch>
            <a:fillRect/>
          </a:stretch>
        </p:blipFill>
        <p:spPr>
          <a:xfrm>
            <a:off x="7361327" y="224287"/>
            <a:ext cx="4423793" cy="1552754"/>
          </a:xfrm>
          <a:prstGeom prst="rect">
            <a:avLst/>
          </a:prstGeom>
        </p:spPr>
      </p:pic>
      <p:sp>
        <p:nvSpPr>
          <p:cNvPr id="3" name="Marcador de contenido 2"/>
          <p:cNvSpPr>
            <a:spLocks noGrp="1"/>
          </p:cNvSpPr>
          <p:nvPr>
            <p:ph idx="1"/>
          </p:nvPr>
        </p:nvSpPr>
        <p:spPr>
          <a:xfrm>
            <a:off x="838200" y="1315093"/>
            <a:ext cx="10515600" cy="5051202"/>
          </a:xfrm>
        </p:spPr>
        <p:txBody>
          <a:bodyPr>
            <a:normAutofit fontScale="92500" lnSpcReduction="20000"/>
          </a:bodyPr>
          <a:lstStyle/>
          <a:p>
            <a:pPr marL="0" indent="0" algn="just">
              <a:buNone/>
            </a:pPr>
            <a:endParaRPr lang="en-US" sz="3900" b="1" dirty="0" smtClean="0">
              <a:solidFill>
                <a:schemeClr val="accent5">
                  <a:lumMod val="50000"/>
                </a:schemeClr>
              </a:solidFill>
              <a:latin typeface="Gabriola" panose="04040605051002020D02" pitchFamily="82" charset="0"/>
            </a:endParaRPr>
          </a:p>
          <a:p>
            <a:pPr marL="0" indent="0" algn="just">
              <a:buNone/>
            </a:pPr>
            <a:r>
              <a:rPr lang="en-US" sz="3900" b="1" dirty="0" err="1" smtClean="0">
                <a:solidFill>
                  <a:schemeClr val="accent5">
                    <a:lumMod val="50000"/>
                  </a:schemeClr>
                </a:solidFill>
                <a:latin typeface="Gabriola" panose="04040605051002020D02" pitchFamily="82" charset="0"/>
              </a:rPr>
              <a:t>EuroTC</a:t>
            </a:r>
            <a:r>
              <a:rPr lang="en-US" sz="3900" b="1" dirty="0" smtClean="0">
                <a:solidFill>
                  <a:schemeClr val="accent5">
                    <a:lumMod val="50000"/>
                  </a:schemeClr>
                </a:solidFill>
                <a:latin typeface="Gabriola" panose="04040605051002020D02" pitchFamily="82" charset="0"/>
              </a:rPr>
              <a:t> </a:t>
            </a:r>
            <a:r>
              <a:rPr lang="en-US" sz="3900" b="1" dirty="0">
                <a:solidFill>
                  <a:schemeClr val="accent5">
                    <a:lumMod val="50000"/>
                  </a:schemeClr>
                </a:solidFill>
                <a:latin typeface="Gabriola" panose="04040605051002020D02" pitchFamily="82" charset="0"/>
              </a:rPr>
              <a:t>is a network of professional addiction treatment centers covering 12 European countries.</a:t>
            </a:r>
            <a:endParaRPr lang="es-ES" sz="3900" b="1" dirty="0">
              <a:solidFill>
                <a:schemeClr val="accent5">
                  <a:lumMod val="50000"/>
                </a:schemeClr>
              </a:solidFill>
              <a:latin typeface="Gabriola" panose="04040605051002020D02" pitchFamily="82" charset="0"/>
            </a:endParaRPr>
          </a:p>
          <a:p>
            <a:pPr marL="0" indent="0" algn="just">
              <a:buNone/>
            </a:pPr>
            <a:endParaRPr lang="es-ES" sz="3900" b="1" dirty="0" smtClean="0">
              <a:solidFill>
                <a:schemeClr val="accent5">
                  <a:lumMod val="50000"/>
                </a:schemeClr>
              </a:solidFill>
              <a:latin typeface="Gabriola" panose="04040605051002020D02" pitchFamily="82" charset="0"/>
            </a:endParaRPr>
          </a:p>
          <a:p>
            <a:pPr marL="0" indent="0" algn="just">
              <a:lnSpc>
                <a:spcPct val="80000"/>
              </a:lnSpc>
              <a:buNone/>
            </a:pPr>
            <a:r>
              <a:rPr lang="en-US" sz="3500" dirty="0">
                <a:solidFill>
                  <a:schemeClr val="accent5">
                    <a:lumMod val="50000"/>
                  </a:schemeClr>
                </a:solidFill>
                <a:latin typeface="Gabriola" panose="04040605051002020D02" pitchFamily="82" charset="0"/>
              </a:rPr>
              <a:t>The network provides the exchange of knowledge between professionals and users, which takes place through meetings and conferences, therapeutic, creative and sports activities, training and exchange of personnel.</a:t>
            </a:r>
            <a:endParaRPr lang="es-ES" sz="3500" dirty="0">
              <a:solidFill>
                <a:schemeClr val="accent5">
                  <a:lumMod val="50000"/>
                </a:schemeClr>
              </a:solidFill>
              <a:latin typeface="Gabriola" panose="04040605051002020D02" pitchFamily="82" charset="0"/>
            </a:endParaRPr>
          </a:p>
          <a:p>
            <a:pPr marL="0" indent="0" algn="just">
              <a:lnSpc>
                <a:spcPct val="80000"/>
              </a:lnSpc>
              <a:buNone/>
            </a:pPr>
            <a:r>
              <a:rPr lang="en-US" sz="3500" dirty="0">
                <a:solidFill>
                  <a:schemeClr val="accent5">
                    <a:lumMod val="50000"/>
                  </a:schemeClr>
                </a:solidFill>
                <a:latin typeface="Gabriola" panose="04040605051002020D02" pitchFamily="82" charset="0"/>
              </a:rPr>
              <a:t>Euro-TC is </a:t>
            </a:r>
            <a:r>
              <a:rPr lang="en-US" sz="3500" dirty="0" smtClean="0">
                <a:solidFill>
                  <a:schemeClr val="accent5">
                    <a:lumMod val="50000"/>
                  </a:schemeClr>
                </a:solidFill>
                <a:latin typeface="Gabriola" panose="04040605051002020D02" pitchFamily="82" charset="0"/>
              </a:rPr>
              <a:t> </a:t>
            </a:r>
            <a:r>
              <a:rPr lang="en-US" sz="3500" dirty="0">
                <a:solidFill>
                  <a:schemeClr val="accent5">
                    <a:lumMod val="50000"/>
                  </a:schemeClr>
                </a:solidFill>
                <a:latin typeface="Gabriola" panose="04040605051002020D02" pitchFamily="82" charset="0"/>
              </a:rPr>
              <a:t>member of other networks and advisory bodies such as the Civil Society Forum on the European Commission's Consultative Body on Drugs, the Vienna NGO Forum on National Narcotic Drugs (UNODC Consultative Body), ICAA - International Council on Alcohol and Drug Addiction, IREFREA and the newly created ECO network in Asia.</a:t>
            </a:r>
            <a:endParaRPr lang="es-ES" sz="3500" dirty="0">
              <a:solidFill>
                <a:schemeClr val="accent5">
                  <a:lumMod val="50000"/>
                </a:schemeClr>
              </a:solidFill>
              <a:latin typeface="Gabriola" panose="04040605051002020D02" pitchFamily="82" charset="0"/>
            </a:endParaRPr>
          </a:p>
          <a:p>
            <a:endParaRPr lang="es-ES" dirty="0">
              <a:solidFill>
                <a:schemeClr val="accent5">
                  <a:lumMod val="50000"/>
                </a:schemeClr>
              </a:solidFill>
            </a:endParaRPr>
          </a:p>
        </p:txBody>
      </p:sp>
    </p:spTree>
    <p:extLst>
      <p:ext uri="{BB962C8B-B14F-4D97-AF65-F5344CB8AC3E}">
        <p14:creationId xmlns:p14="http://schemas.microsoft.com/office/powerpoint/2010/main" xmlns="" val="14496890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5">
                <a:lumMod val="75000"/>
              </a:schemeClr>
            </a:gs>
            <a:gs pos="35000">
              <a:schemeClr val="accent1">
                <a:lumMod val="20000"/>
                <a:lumOff val="80000"/>
              </a:schemeClr>
            </a:gs>
            <a:gs pos="100000">
              <a:srgbClr val="5B7EB3"/>
            </a:gs>
            <a:gs pos="59000">
              <a:schemeClr val="accent1">
                <a:lumMod val="45000"/>
                <a:lumOff val="55000"/>
              </a:schemeClr>
            </a:gs>
            <a:gs pos="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11" name="Imagen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6527" y="329955"/>
            <a:ext cx="6321812" cy="3342910"/>
          </a:xfrm>
          <a:prstGeom prst="rect">
            <a:avLst/>
          </a:prstGeom>
          <a:effectLst>
            <a:softEdge rad="31750"/>
          </a:effectLst>
        </p:spPr>
      </p:pic>
      <p:sp>
        <p:nvSpPr>
          <p:cNvPr id="3" name="Marcador de contenido 2"/>
          <p:cNvSpPr>
            <a:spLocks noGrp="1"/>
          </p:cNvSpPr>
          <p:nvPr>
            <p:ph idx="1"/>
          </p:nvPr>
        </p:nvSpPr>
        <p:spPr>
          <a:xfrm>
            <a:off x="429075" y="2982744"/>
            <a:ext cx="10949354" cy="3194217"/>
          </a:xfrm>
        </p:spPr>
        <p:txBody>
          <a:bodyPr>
            <a:normAutofit/>
          </a:bodyPr>
          <a:lstStyle/>
          <a:p>
            <a:pPr marL="0" indent="0">
              <a:lnSpc>
                <a:spcPct val="107000"/>
              </a:lnSpc>
              <a:spcAft>
                <a:spcPts val="800"/>
              </a:spcAft>
              <a:buNone/>
            </a:pPr>
            <a:endParaRPr lang="es-ES" sz="4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0" indent="0" algn="ctr">
              <a:lnSpc>
                <a:spcPct val="100000"/>
              </a:lnSpc>
              <a:spcAft>
                <a:spcPts val="800"/>
              </a:spcAft>
              <a:buNone/>
            </a:pPr>
            <a:r>
              <a:rPr lang="es-ES" sz="48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48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Place of </a:t>
            </a:r>
            <a:r>
              <a:rPr lang="es-ES" sz="48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celebration</a:t>
            </a:r>
            <a:r>
              <a:rPr lang="es-ES" sz="48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48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Hotel Beatriz</a:t>
            </a:r>
            <a:r>
              <a:rPr lang="es-ES" sz="48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48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Toledo (</a:t>
            </a:r>
            <a:r>
              <a:rPr lang="es-ES" sz="4800" b="1"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Spain</a:t>
            </a:r>
            <a:r>
              <a:rPr lang="es-ES" sz="48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t>
            </a:r>
            <a:endParaRPr lang="es-ES" sz="4400" dirty="0">
              <a:latin typeface="Gabriola" panose="04040605051002020D02" pitchFamily="82" charset="0"/>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05653" y="4906808"/>
            <a:ext cx="3780693" cy="1670929"/>
          </a:xfrm>
          <a:prstGeom prst="rect">
            <a:avLst/>
          </a:prstGeom>
        </p:spPr>
      </p:pic>
      <p:pic>
        <p:nvPicPr>
          <p:cNvPr id="15" name="Imagen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13474" y="329956"/>
            <a:ext cx="4342116" cy="3342910"/>
          </a:xfrm>
          <a:prstGeom prst="rect">
            <a:avLst/>
          </a:prstGeom>
        </p:spPr>
      </p:pic>
    </p:spTree>
    <p:extLst>
      <p:ext uri="{BB962C8B-B14F-4D97-AF65-F5344CB8AC3E}">
        <p14:creationId xmlns:p14="http://schemas.microsoft.com/office/powerpoint/2010/main" xmlns="" val="317651006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accent5">
                <a:lumMod val="75000"/>
              </a:schemeClr>
            </a:gs>
            <a:gs pos="35000">
              <a:schemeClr val="accent1">
                <a:lumMod val="20000"/>
                <a:lumOff val="80000"/>
              </a:schemeClr>
            </a:gs>
            <a:gs pos="100000">
              <a:srgbClr val="5B7EB3"/>
            </a:gs>
            <a:gs pos="59000">
              <a:schemeClr val="accent1">
                <a:lumMod val="45000"/>
                <a:lumOff val="55000"/>
              </a:schemeClr>
            </a:gs>
            <a:gs pos="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586596"/>
            <a:ext cx="10515600" cy="1104092"/>
          </a:xfrm>
        </p:spPr>
        <p:txBody>
          <a:bodyPr>
            <a:noAutofit/>
          </a:bodyPr>
          <a:lstStyle/>
          <a:p>
            <a:r>
              <a:rPr lang="es-ES" sz="4800" b="1" dirty="0" err="1" smtClean="0">
                <a:solidFill>
                  <a:schemeClr val="accent5">
                    <a:lumMod val="50000"/>
                  </a:schemeClr>
                </a:solidFill>
                <a:latin typeface="Gabriola" panose="04040605051002020D02" pitchFamily="82" charset="0"/>
              </a:rPr>
              <a:t>Objective</a:t>
            </a:r>
            <a:r>
              <a:rPr lang="es-ES" sz="4800" b="1" dirty="0" smtClean="0">
                <a:solidFill>
                  <a:schemeClr val="accent5">
                    <a:lumMod val="50000"/>
                  </a:schemeClr>
                </a:solidFill>
                <a:latin typeface="Gabriola" panose="04040605051002020D02" pitchFamily="82" charset="0"/>
              </a:rPr>
              <a:t>…</a:t>
            </a:r>
            <a:br>
              <a:rPr lang="es-ES" sz="4800" b="1" dirty="0" smtClean="0">
                <a:solidFill>
                  <a:schemeClr val="accent5">
                    <a:lumMod val="50000"/>
                  </a:schemeClr>
                </a:solidFill>
                <a:latin typeface="Gabriola" panose="04040605051002020D02" pitchFamily="82" charset="0"/>
              </a:rPr>
            </a:br>
            <a:endParaRPr lang="es-ES" sz="4800" dirty="0">
              <a:solidFill>
                <a:schemeClr val="accent5">
                  <a:lumMod val="50000"/>
                </a:schemeClr>
              </a:solidFill>
            </a:endParaRPr>
          </a:p>
        </p:txBody>
      </p:sp>
      <p:sp useBgFill="1">
        <p:nvSpPr>
          <p:cNvPr id="3" name="Marcador de contenido 2"/>
          <p:cNvSpPr>
            <a:spLocks noGrp="1"/>
          </p:cNvSpPr>
          <p:nvPr>
            <p:ph idx="1"/>
          </p:nvPr>
        </p:nvSpPr>
        <p:spPr>
          <a:xfrm>
            <a:off x="431322" y="1690688"/>
            <a:ext cx="5555410" cy="4692859"/>
          </a:xfrm>
        </p:spPr>
        <p:txBody>
          <a:bodyPr>
            <a:normAutofit/>
          </a:bodyPr>
          <a:lstStyle/>
          <a:p>
            <a:pPr marL="0" indent="0">
              <a:lnSpc>
                <a:spcPct val="70000"/>
              </a:lnSpc>
              <a:buNone/>
            </a:pPr>
            <a:r>
              <a:rPr lang="en-US" sz="4000" b="1" dirty="0">
                <a:solidFill>
                  <a:schemeClr val="accent5">
                    <a:lumMod val="50000"/>
                  </a:schemeClr>
                </a:solidFill>
                <a:latin typeface="Gabriola" panose="04040605051002020D02" pitchFamily="82" charset="0"/>
              </a:rPr>
              <a:t>M</a:t>
            </a:r>
            <a:r>
              <a:rPr lang="en-US" sz="4000" b="1" dirty="0" smtClean="0">
                <a:solidFill>
                  <a:schemeClr val="accent5">
                    <a:lumMod val="50000"/>
                  </a:schemeClr>
                </a:solidFill>
                <a:latin typeface="Gabriola" panose="04040605051002020D02" pitchFamily="82" charset="0"/>
              </a:rPr>
              <a:t>eeting </a:t>
            </a:r>
            <a:r>
              <a:rPr lang="en-US" sz="4000" b="1" dirty="0">
                <a:solidFill>
                  <a:schemeClr val="accent5">
                    <a:lumMod val="50000"/>
                  </a:schemeClr>
                </a:solidFill>
                <a:latin typeface="Gabriola" panose="04040605051002020D02" pitchFamily="82" charset="0"/>
              </a:rPr>
              <a:t>between associations, professionals and people involved in the treatment of addictions, for the exchange of experiences and good practices, mutual enrichment and search for improvement and innovation in our daily work.</a:t>
            </a:r>
            <a:endParaRPr lang="es-ES" sz="4000" b="1" dirty="0">
              <a:solidFill>
                <a:schemeClr val="accent5">
                  <a:lumMod val="50000"/>
                </a:schemeClr>
              </a:solidFill>
              <a:latin typeface="Gabriola" panose="04040605051002020D02" pitchFamily="82" charset="0"/>
            </a:endParaRPr>
          </a:p>
          <a:p>
            <a:endParaRPr lang="es-ES" dirty="0"/>
          </a:p>
        </p:txBody>
      </p:sp>
      <p:pic>
        <p:nvPicPr>
          <p:cNvPr id="5" name="Imagen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62495" y="195307"/>
            <a:ext cx="5905500" cy="3324225"/>
          </a:xfrm>
          <a:prstGeom prst="rect">
            <a:avLst/>
          </a:prstGeom>
          <a:effectLst>
            <a:outerShdw blurRad="50800" dist="50800" dir="5400000" algn="ctr" rotWithShape="0">
              <a:srgbClr val="000000"/>
            </a:outerShdw>
            <a:reflection endPos="65000" dist="50800" dir="5400000" sy="-100000" algn="bl" rotWithShape="0"/>
          </a:effectLst>
        </p:spPr>
      </p:pic>
    </p:spTree>
    <p:extLst>
      <p:ext uri="{BB962C8B-B14F-4D97-AF65-F5344CB8AC3E}">
        <p14:creationId xmlns:p14="http://schemas.microsoft.com/office/powerpoint/2010/main" xmlns="" val="18604488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55201" y="365125"/>
            <a:ext cx="4755799" cy="3246299"/>
          </a:xfrm>
          <a:prstGeom prst="rect">
            <a:avLst/>
          </a:prstGeom>
        </p:spPr>
      </p:pic>
      <p:sp>
        <p:nvSpPr>
          <p:cNvPr id="2" name="Título 1"/>
          <p:cNvSpPr>
            <a:spLocks noGrp="1"/>
          </p:cNvSpPr>
          <p:nvPr>
            <p:ph type="title"/>
          </p:nvPr>
        </p:nvSpPr>
        <p:spPr>
          <a:xfrm>
            <a:off x="838200" y="365125"/>
            <a:ext cx="10515600" cy="1621937"/>
          </a:xfrm>
        </p:spPr>
        <p:txBody>
          <a:bodyPr>
            <a:normAutofit/>
          </a:bodyPr>
          <a:lstStyle/>
          <a:p>
            <a:r>
              <a:rPr lang="es-ES" sz="4800" b="1" dirty="0" smtClean="0">
                <a:solidFill>
                  <a:schemeClr val="accent5">
                    <a:lumMod val="50000"/>
                  </a:schemeClr>
                </a:solidFill>
                <a:latin typeface="Gabriola" panose="04040605051002020D02" pitchFamily="82" charset="0"/>
              </a:rPr>
              <a:t>Contenido…</a:t>
            </a:r>
            <a:endParaRPr lang="es-ES" sz="4800" b="1" dirty="0">
              <a:solidFill>
                <a:schemeClr val="accent5">
                  <a:lumMod val="50000"/>
                </a:schemeClr>
              </a:solidFill>
              <a:latin typeface="Gabriola" panose="04040605051002020D02" pitchFamily="82" charset="0"/>
            </a:endParaRPr>
          </a:p>
        </p:txBody>
      </p:sp>
      <p:sp>
        <p:nvSpPr>
          <p:cNvPr id="3" name="Marcador de contenido 2"/>
          <p:cNvSpPr>
            <a:spLocks noGrp="1"/>
          </p:cNvSpPr>
          <p:nvPr>
            <p:ph idx="1"/>
          </p:nvPr>
        </p:nvSpPr>
        <p:spPr>
          <a:xfrm>
            <a:off x="838200" y="2321169"/>
            <a:ext cx="10734568" cy="3974122"/>
          </a:xfrm>
        </p:spPr>
        <p:txBody>
          <a:bodyPr>
            <a:noAutofit/>
          </a:bodyPr>
          <a:lstStyle/>
          <a:p>
            <a:pPr marL="342900" indent="-342900" algn="just">
              <a:lnSpc>
                <a:spcPct val="107000"/>
              </a:lnSpc>
              <a:buBlip>
                <a:blip r:embed="rId3"/>
              </a:buBlip>
            </a:pPr>
            <a:r>
              <a:rPr lang="en-US" sz="32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Plenary Sessions, </a:t>
            </a:r>
            <a:r>
              <a:rPr lang="en-U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with keynote addresses from</a:t>
            </a:r>
          </a:p>
          <a:p>
            <a:pPr marL="0" indent="0" algn="just">
              <a:lnSpc>
                <a:spcPct val="107000"/>
              </a:lnSpc>
              <a:buNone/>
            </a:pPr>
            <a:r>
              <a:rPr lang="en-U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n-U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renowned experts:</a:t>
            </a:r>
            <a:endParaRPr lang="es-E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Blip>
                <a:blip r:embed="rId3"/>
              </a:buBlip>
            </a:pPr>
            <a:r>
              <a:rPr lang="en-US" sz="32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Round tables </a:t>
            </a:r>
            <a:r>
              <a:rPr lang="en-U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with the participation of national and international </a:t>
            </a:r>
            <a:r>
              <a:rPr lang="en-U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representatives:</a:t>
            </a:r>
          </a:p>
          <a:p>
            <a:pPr lvl="2" algn="just">
              <a:lnSpc>
                <a:spcPct val="107000"/>
              </a:lnSpc>
            </a:pPr>
            <a:r>
              <a:rPr lang="en-U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European drug plan and cooperation with civil organizations </a:t>
            </a:r>
            <a:endParaRPr lang="en-U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lvl="2" algn="just">
              <a:lnSpc>
                <a:spcPct val="107000"/>
              </a:lnSpc>
            </a:pPr>
            <a:r>
              <a:rPr lang="en-U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Experiences of international scope in the treatment of addictions: Ukraine, Croatia, Iran, Mexico, Nicaragua and Colombia will be represented.</a:t>
            </a:r>
            <a:endParaRPr lang="es-E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914400" lvl="2" indent="0" algn="just">
              <a:lnSpc>
                <a:spcPct val="107000"/>
              </a:lnSpc>
              <a:buNone/>
            </a:pPr>
            <a:endParaRPr lang="en-US" sz="2800" dirty="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lvl="0"/>
            <a:endParaRPr lang="es-ES" sz="2400" dirty="0"/>
          </a:p>
        </p:txBody>
      </p:sp>
    </p:spTree>
    <p:extLst>
      <p:ext uri="{BB962C8B-B14F-4D97-AF65-F5344CB8AC3E}">
        <p14:creationId xmlns:p14="http://schemas.microsoft.com/office/powerpoint/2010/main" xmlns="" val="301438482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948906"/>
            <a:ext cx="10515600" cy="5228057"/>
          </a:xfrm>
        </p:spPr>
        <p:txBody>
          <a:bodyPr>
            <a:noAutofit/>
          </a:bodyPr>
          <a:lstStyle/>
          <a:p>
            <a:pPr marL="342900" indent="-342900" algn="just">
              <a:lnSpc>
                <a:spcPct val="107000"/>
              </a:lnSpc>
              <a:buBlip>
                <a:blip r:embed="rId2"/>
              </a:buBlip>
            </a:pPr>
            <a:r>
              <a:rPr lang="en-US" sz="32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Workshops on good practices in the treatment of addictions. </a:t>
            </a:r>
            <a:r>
              <a:rPr lang="en-U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A total of </a:t>
            </a:r>
            <a:r>
              <a:rPr lang="en-U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13 workshops </a:t>
            </a:r>
            <a:r>
              <a:rPr lang="en-U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will offer the opportunity to make contact with some of the most </a:t>
            </a:r>
            <a:r>
              <a:rPr lang="en-US" sz="32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innovative practices </a:t>
            </a:r>
            <a:r>
              <a:rPr lang="en-U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in the treatment of addictions that both in the APH and other international organizations are currently being applied, with an eminently </a:t>
            </a:r>
            <a:r>
              <a:rPr lang="en-US" sz="32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practical and experiential</a:t>
            </a:r>
            <a:r>
              <a:rPr lang="en-US" sz="32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t>
            </a:r>
          </a:p>
          <a:p>
            <a:pPr marL="342900" indent="-342900" algn="just">
              <a:lnSpc>
                <a:spcPct val="107000"/>
              </a:lnSpc>
              <a:buBlip>
                <a:blip r:embed="rId2"/>
              </a:buBlip>
            </a:pPr>
            <a:r>
              <a:rPr lang="en-US" sz="32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Communications/Poster:</a:t>
            </a:r>
            <a:r>
              <a:rPr lang="en-U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In line with the participative spirit of this meeting we want to make known the numerous and enriching practices of professionals in our sector, with a space that will remain exposed throughout the Conference.</a:t>
            </a:r>
          </a:p>
        </p:txBody>
      </p:sp>
    </p:spTree>
    <p:extLst>
      <p:ext uri="{BB962C8B-B14F-4D97-AF65-F5344CB8AC3E}">
        <p14:creationId xmlns:p14="http://schemas.microsoft.com/office/powerpoint/2010/main" xmlns="" val="13610347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accent5">
                <a:lumMod val="75000"/>
              </a:schemeClr>
            </a:gs>
            <a:gs pos="43000">
              <a:schemeClr val="accent1">
                <a:lumMod val="20000"/>
                <a:lumOff val="80000"/>
              </a:schemeClr>
            </a:gs>
            <a:gs pos="100000">
              <a:srgbClr val="5B7EB3"/>
            </a:gs>
            <a:gs pos="82000">
              <a:schemeClr val="accent1">
                <a:lumMod val="45000"/>
                <a:lumOff val="55000"/>
              </a:schemeClr>
            </a:gs>
            <a:gs pos="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graphicFrame>
        <p:nvGraphicFramePr>
          <p:cNvPr id="2" name="Marcador de contenido 12"/>
          <p:cNvGraphicFramePr>
            <a:graphicFrameLocks/>
          </p:cNvGraphicFramePr>
          <p:nvPr>
            <p:extLst>
              <p:ext uri="{D42A27DB-BD31-4B8C-83A1-F6EECF244321}">
                <p14:modId xmlns:p14="http://schemas.microsoft.com/office/powerpoint/2010/main" xmlns="" val="3491346776"/>
              </p:ext>
            </p:extLst>
          </p:nvPr>
        </p:nvGraphicFramePr>
        <p:xfrm>
          <a:off x="651747" y="444817"/>
          <a:ext cx="10888505" cy="5968365"/>
        </p:xfrm>
        <a:graphic>
          <a:graphicData uri="http://schemas.openxmlformats.org/drawingml/2006/table">
            <a:tbl>
              <a:tblPr firstRow="1" firstCol="1" bandRow="1"/>
              <a:tblGrid>
                <a:gridCol w="6036586">
                  <a:extLst>
                    <a:ext uri="{9D8B030D-6E8A-4147-A177-3AD203B41FA5}">
                      <a16:colId xmlns:a16="http://schemas.microsoft.com/office/drawing/2014/main" xmlns="" val="1887622906"/>
                    </a:ext>
                  </a:extLst>
                </a:gridCol>
                <a:gridCol w="3092012">
                  <a:extLst>
                    <a:ext uri="{9D8B030D-6E8A-4147-A177-3AD203B41FA5}">
                      <a16:colId xmlns:a16="http://schemas.microsoft.com/office/drawing/2014/main" xmlns="" val="3611674111"/>
                    </a:ext>
                  </a:extLst>
                </a:gridCol>
                <a:gridCol w="1759907">
                  <a:extLst>
                    <a:ext uri="{9D8B030D-6E8A-4147-A177-3AD203B41FA5}">
                      <a16:colId xmlns:a16="http://schemas.microsoft.com/office/drawing/2014/main" xmlns="" val="3846097459"/>
                    </a:ext>
                  </a:extLst>
                </a:gridCol>
              </a:tblGrid>
              <a:tr h="465411">
                <a:tc>
                  <a:txBody>
                    <a:bodyPr/>
                    <a:lstStyle/>
                    <a:p>
                      <a:pPr algn="ctr">
                        <a:lnSpc>
                          <a:spcPct val="115000"/>
                        </a:lnSpc>
                        <a:spcAft>
                          <a:spcPts val="0"/>
                        </a:spcAft>
                      </a:pPr>
                      <a:r>
                        <a:rPr lang="es-ES" sz="2800" b="1" dirty="0" smtClean="0">
                          <a:solidFill>
                            <a:schemeClr val="bg1"/>
                          </a:solidFill>
                          <a:effectLst/>
                          <a:latin typeface="Gabriola" panose="04040605051002020D02" pitchFamily="82" charset="0"/>
                        </a:rPr>
                        <a:t>Workshops</a:t>
                      </a:r>
                      <a:endParaRPr lang="es-ES" sz="2800" dirty="0">
                        <a:solidFill>
                          <a:schemeClr val="bg1"/>
                        </a:solidFill>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a:lnSpc>
                          <a:spcPct val="115000"/>
                        </a:lnSpc>
                        <a:spcAft>
                          <a:spcPts val="0"/>
                        </a:spcAft>
                      </a:pPr>
                      <a:r>
                        <a:rPr lang="es-ES" sz="2800" b="1" dirty="0">
                          <a:solidFill>
                            <a:schemeClr val="bg1"/>
                          </a:solidFill>
                          <a:effectLst/>
                          <a:latin typeface="Gabriola" panose="04040605051002020D02" pitchFamily="82" charset="0"/>
                        </a:rPr>
                        <a:t>Monitor</a:t>
                      </a:r>
                      <a:endParaRPr lang="es-ES" sz="2800" dirty="0">
                        <a:solidFill>
                          <a:schemeClr val="bg1"/>
                        </a:solidFill>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a:lnSpc>
                          <a:spcPct val="115000"/>
                        </a:lnSpc>
                        <a:spcAft>
                          <a:spcPts val="0"/>
                        </a:spcAft>
                      </a:pPr>
                      <a:r>
                        <a:rPr lang="es-ES" sz="2800" b="1" dirty="0" err="1" smtClean="0">
                          <a:solidFill>
                            <a:schemeClr val="bg1"/>
                          </a:solidFill>
                          <a:effectLst/>
                          <a:latin typeface="Gabriola" panose="04040605051002020D02" pitchFamily="82" charset="0"/>
                        </a:rPr>
                        <a:t>Origin</a:t>
                      </a:r>
                      <a:endParaRPr lang="es-ES" sz="2800" dirty="0">
                        <a:solidFill>
                          <a:schemeClr val="bg1"/>
                        </a:solidFill>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3089653249"/>
                  </a:ext>
                </a:extLst>
              </a:tr>
              <a:tr h="398924">
                <a:tc>
                  <a:txBody>
                    <a:bodyPr/>
                    <a:lstStyle/>
                    <a:p>
                      <a:pPr algn="just">
                        <a:lnSpc>
                          <a:spcPct val="115000"/>
                        </a:lnSpc>
                        <a:spcAft>
                          <a:spcPts val="0"/>
                        </a:spcAft>
                      </a:pPr>
                      <a:r>
                        <a:rPr lang="es-ES" sz="2400" b="1" dirty="0" err="1">
                          <a:solidFill>
                            <a:srgbClr val="1F3864"/>
                          </a:solidFill>
                          <a:effectLst/>
                          <a:latin typeface="Gabriola" panose="04040605051002020D02" pitchFamily="82" charset="0"/>
                        </a:rPr>
                        <a:t>Mindfulness</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b="1" dirty="0" smtClean="0">
                          <a:solidFill>
                            <a:srgbClr val="1F3864"/>
                          </a:solidFill>
                          <a:effectLst/>
                          <a:latin typeface="Gabriola" panose="04040605051002020D02" pitchFamily="82" charset="0"/>
                        </a:rPr>
                        <a:t>Ana Gutiérrez</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b="1" dirty="0" err="1" smtClean="0">
                          <a:solidFill>
                            <a:srgbClr val="1F3864"/>
                          </a:solidFill>
                          <a:effectLst/>
                          <a:latin typeface="Gabriola" panose="04040605051002020D02" pitchFamily="82" charset="0"/>
                        </a:rPr>
                        <a:t>Spain</a:t>
                      </a:r>
                      <a:endParaRPr lang="es-ES" sz="2400" b="1" dirty="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5148601"/>
                  </a:ext>
                </a:extLst>
              </a:tr>
              <a:tr h="398924">
                <a:tc>
                  <a:txBody>
                    <a:bodyPr/>
                    <a:lstStyle/>
                    <a:p>
                      <a:pPr algn="just">
                        <a:lnSpc>
                          <a:spcPct val="115000"/>
                        </a:lnSpc>
                        <a:spcAft>
                          <a:spcPts val="0"/>
                        </a:spcAft>
                      </a:pPr>
                      <a:r>
                        <a:rPr lang="es-ES" sz="2400" b="1" dirty="0" err="1" smtClean="0">
                          <a:solidFill>
                            <a:srgbClr val="1F3864"/>
                          </a:solidFill>
                          <a:effectLst/>
                          <a:latin typeface="Gabriola" panose="04040605051002020D02" pitchFamily="82" charset="0"/>
                        </a:rPr>
                        <a:t>Happiness</a:t>
                      </a:r>
                      <a:r>
                        <a:rPr lang="es-ES" sz="2400" b="1" dirty="0" smtClean="0">
                          <a:solidFill>
                            <a:srgbClr val="1F3864"/>
                          </a:solidFill>
                          <a:effectLst/>
                          <a:latin typeface="Gabriola" panose="04040605051002020D02" pitchFamily="82" charset="0"/>
                        </a:rPr>
                        <a:t> and </a:t>
                      </a:r>
                      <a:r>
                        <a:rPr lang="es-ES" sz="2400" b="1" dirty="0" err="1" smtClean="0">
                          <a:solidFill>
                            <a:srgbClr val="1F3864"/>
                          </a:solidFill>
                          <a:effectLst/>
                          <a:latin typeface="Gabriola" panose="04040605051002020D02" pitchFamily="82" charset="0"/>
                        </a:rPr>
                        <a:t>wellness</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b="1" dirty="0">
                          <a:solidFill>
                            <a:srgbClr val="1F3864"/>
                          </a:solidFill>
                          <a:effectLst/>
                          <a:latin typeface="Gabriola" panose="04040605051002020D02" pitchFamily="82" charset="0"/>
                        </a:rPr>
                        <a:t>Francisco J. Sainero</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b="1" dirty="0" err="1" smtClean="0">
                          <a:solidFill>
                            <a:srgbClr val="1F3864"/>
                          </a:solidFill>
                          <a:effectLst/>
                          <a:latin typeface="Gabriola" panose="04040605051002020D02" pitchFamily="82" charset="0"/>
                        </a:rPr>
                        <a:t>Spain</a:t>
                      </a:r>
                      <a:endParaRPr lang="es-ES" sz="2400" b="1" dirty="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435430"/>
                  </a:ext>
                </a:extLst>
              </a:tr>
              <a:tr h="398924">
                <a:tc>
                  <a:txBody>
                    <a:bodyPr/>
                    <a:lstStyle/>
                    <a:p>
                      <a:pPr algn="just">
                        <a:lnSpc>
                          <a:spcPct val="115000"/>
                        </a:lnSpc>
                        <a:spcAft>
                          <a:spcPts val="0"/>
                        </a:spcAft>
                      </a:pPr>
                      <a:r>
                        <a:rPr lang="es-ES" sz="2400" b="1" dirty="0" err="1" smtClean="0">
                          <a:solidFill>
                            <a:srgbClr val="1F3864"/>
                          </a:solidFill>
                          <a:effectLst/>
                          <a:latin typeface="Gabriola" panose="04040605051002020D02" pitchFamily="82" charset="0"/>
                        </a:rPr>
                        <a:t>Psychodrama</a:t>
                      </a:r>
                      <a:r>
                        <a:rPr lang="es-ES" sz="2400" b="1" dirty="0" smtClean="0">
                          <a:solidFill>
                            <a:srgbClr val="1F3864"/>
                          </a:solidFill>
                          <a:effectLst/>
                          <a:latin typeface="Gabriola" panose="04040605051002020D02" pitchFamily="82" charset="0"/>
                        </a:rPr>
                        <a:t> </a:t>
                      </a:r>
                      <a:r>
                        <a:rPr lang="es-ES" sz="2400" b="1" dirty="0">
                          <a:solidFill>
                            <a:srgbClr val="1F3864"/>
                          </a:solidFill>
                          <a:effectLst/>
                          <a:latin typeface="Gabriola" panose="04040605051002020D02" pitchFamily="82" charset="0"/>
                        </a:rPr>
                        <a:t>i</a:t>
                      </a:r>
                      <a:r>
                        <a:rPr lang="es-ES" sz="2400" b="1" dirty="0" smtClean="0">
                          <a:solidFill>
                            <a:srgbClr val="1F3864"/>
                          </a:solidFill>
                          <a:effectLst/>
                          <a:latin typeface="Gabriola" panose="04040605051002020D02" pitchFamily="82" charset="0"/>
                        </a:rPr>
                        <a:t>n </a:t>
                      </a:r>
                      <a:r>
                        <a:rPr lang="es-ES" sz="2400" b="1" dirty="0" err="1" smtClean="0">
                          <a:solidFill>
                            <a:srgbClr val="1F3864"/>
                          </a:solidFill>
                          <a:effectLst/>
                          <a:latin typeface="Gabriola" panose="04040605051002020D02" pitchFamily="82" charset="0"/>
                        </a:rPr>
                        <a:t>the</a:t>
                      </a:r>
                      <a:r>
                        <a:rPr lang="es-ES" sz="2400" b="1" dirty="0" smtClean="0">
                          <a:solidFill>
                            <a:srgbClr val="1F3864"/>
                          </a:solidFill>
                          <a:effectLst/>
                          <a:latin typeface="Gabriola" panose="04040605051002020D02" pitchFamily="82" charset="0"/>
                        </a:rPr>
                        <a:t> </a:t>
                      </a:r>
                      <a:r>
                        <a:rPr lang="es-ES" sz="2400" b="1" dirty="0" err="1" smtClean="0">
                          <a:solidFill>
                            <a:srgbClr val="1F3864"/>
                          </a:solidFill>
                          <a:effectLst/>
                          <a:latin typeface="Gabriola" panose="04040605051002020D02" pitchFamily="82" charset="0"/>
                        </a:rPr>
                        <a:t>treatament</a:t>
                      </a:r>
                      <a:r>
                        <a:rPr lang="es-ES" sz="2400" b="1" dirty="0" smtClean="0">
                          <a:solidFill>
                            <a:srgbClr val="1F3864"/>
                          </a:solidFill>
                          <a:effectLst/>
                          <a:latin typeface="Gabriola" panose="04040605051002020D02" pitchFamily="82" charset="0"/>
                        </a:rPr>
                        <a:t> of </a:t>
                      </a:r>
                      <a:r>
                        <a:rPr lang="es-ES" sz="2400" b="1" dirty="0" err="1" smtClean="0">
                          <a:solidFill>
                            <a:srgbClr val="1F3864"/>
                          </a:solidFill>
                          <a:effectLst/>
                          <a:latin typeface="Gabriola" panose="04040605051002020D02" pitchFamily="82" charset="0"/>
                        </a:rPr>
                        <a:t>addictions</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b="1" dirty="0">
                          <a:solidFill>
                            <a:srgbClr val="1F3864"/>
                          </a:solidFill>
                          <a:effectLst/>
                          <a:latin typeface="Gabriola" panose="04040605051002020D02" pitchFamily="82" charset="0"/>
                        </a:rPr>
                        <a:t>Julio Nuño</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b="1" dirty="0" err="1" smtClean="0">
                          <a:solidFill>
                            <a:srgbClr val="1F3864"/>
                          </a:solidFill>
                          <a:effectLst/>
                          <a:latin typeface="Gabriola" panose="04040605051002020D02" pitchFamily="82" charset="0"/>
                        </a:rPr>
                        <a:t>Spain</a:t>
                      </a:r>
                      <a:endParaRPr lang="es-ES" sz="2400" b="1" dirty="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36539328"/>
                  </a:ext>
                </a:extLst>
              </a:tr>
              <a:tr h="398924">
                <a:tc>
                  <a:txBody>
                    <a:bodyPr/>
                    <a:lstStyle/>
                    <a:p>
                      <a:pPr algn="just">
                        <a:lnSpc>
                          <a:spcPct val="115000"/>
                        </a:lnSpc>
                        <a:spcAft>
                          <a:spcPts val="0"/>
                        </a:spcAft>
                      </a:pPr>
                      <a:r>
                        <a:rPr lang="es-ES" sz="2400" b="1" dirty="0" err="1" smtClean="0">
                          <a:solidFill>
                            <a:srgbClr val="1F3864"/>
                          </a:solidFill>
                          <a:effectLst/>
                          <a:latin typeface="Gabriola" panose="04040605051002020D02" pitchFamily="82" charset="0"/>
                        </a:rPr>
                        <a:t>Therapeutic</a:t>
                      </a:r>
                      <a:r>
                        <a:rPr lang="es-ES" sz="2400" b="1" dirty="0" smtClean="0">
                          <a:solidFill>
                            <a:srgbClr val="1F3864"/>
                          </a:solidFill>
                          <a:effectLst/>
                          <a:latin typeface="Gabriola" panose="04040605051002020D02" pitchFamily="82" charset="0"/>
                        </a:rPr>
                        <a:t> </a:t>
                      </a:r>
                      <a:r>
                        <a:rPr lang="es-ES" sz="2400" b="1" dirty="0" err="1" smtClean="0">
                          <a:solidFill>
                            <a:srgbClr val="1F3864"/>
                          </a:solidFill>
                          <a:effectLst/>
                          <a:latin typeface="Gabriola" panose="04040605051002020D02" pitchFamily="82" charset="0"/>
                        </a:rPr>
                        <a:t>equipment</a:t>
                      </a:r>
                      <a:r>
                        <a:rPr lang="es-ES" sz="2400" b="1" dirty="0" smtClean="0">
                          <a:solidFill>
                            <a:srgbClr val="1F3864"/>
                          </a:solidFill>
                          <a:effectLst/>
                          <a:latin typeface="Gabriola" panose="04040605051002020D02" pitchFamily="82" charset="0"/>
                        </a:rPr>
                        <a:t> </a:t>
                      </a:r>
                      <a:r>
                        <a:rPr lang="es-ES" sz="2400" b="1" dirty="0" err="1" smtClean="0">
                          <a:solidFill>
                            <a:srgbClr val="1F3864"/>
                          </a:solidFill>
                          <a:effectLst/>
                          <a:latin typeface="Gabriola" panose="04040605051002020D02" pitchFamily="82" charset="0"/>
                        </a:rPr>
                        <a:t>care</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b="1" dirty="0">
                          <a:solidFill>
                            <a:srgbClr val="1F3864"/>
                          </a:solidFill>
                          <a:effectLst/>
                          <a:latin typeface="Gabriola" panose="04040605051002020D02" pitchFamily="82" charset="0"/>
                        </a:rPr>
                        <a:t>Gabriel Roldán</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b="1" dirty="0" err="1" smtClean="0">
                          <a:solidFill>
                            <a:srgbClr val="1F3864"/>
                          </a:solidFill>
                          <a:effectLst/>
                          <a:latin typeface="Gabriola" panose="04040605051002020D02" pitchFamily="82" charset="0"/>
                        </a:rPr>
                        <a:t>Spain</a:t>
                      </a:r>
                      <a:endParaRPr lang="es-ES" sz="2400" b="1" dirty="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1066159"/>
                  </a:ext>
                </a:extLst>
              </a:tr>
              <a:tr h="398924">
                <a:tc>
                  <a:txBody>
                    <a:bodyPr/>
                    <a:lstStyle/>
                    <a:p>
                      <a:pPr algn="just">
                        <a:lnSpc>
                          <a:spcPct val="115000"/>
                        </a:lnSpc>
                        <a:spcAft>
                          <a:spcPts val="0"/>
                        </a:spcAft>
                      </a:pPr>
                      <a:r>
                        <a:rPr lang="es-ES" sz="2400" b="1" dirty="0" err="1" smtClean="0">
                          <a:solidFill>
                            <a:srgbClr val="1F3864"/>
                          </a:solidFill>
                          <a:effectLst/>
                          <a:latin typeface="Gabriola" panose="04040605051002020D02" pitchFamily="82" charset="0"/>
                        </a:rPr>
                        <a:t>Sensory</a:t>
                      </a:r>
                      <a:r>
                        <a:rPr lang="es-ES" sz="2400" b="1" dirty="0" smtClean="0">
                          <a:solidFill>
                            <a:srgbClr val="1F3864"/>
                          </a:solidFill>
                          <a:effectLst/>
                          <a:latin typeface="Gabriola" panose="04040605051002020D02" pitchFamily="82" charset="0"/>
                        </a:rPr>
                        <a:t> </a:t>
                      </a:r>
                      <a:r>
                        <a:rPr lang="es-ES" sz="2400" b="1" dirty="0" err="1" smtClean="0">
                          <a:solidFill>
                            <a:srgbClr val="1F3864"/>
                          </a:solidFill>
                          <a:effectLst/>
                          <a:latin typeface="Gabriola" panose="04040605051002020D02" pitchFamily="82" charset="0"/>
                        </a:rPr>
                        <a:t>memory</a:t>
                      </a:r>
                      <a:r>
                        <a:rPr lang="es-ES" sz="2400" b="1" dirty="0" smtClean="0">
                          <a:solidFill>
                            <a:srgbClr val="1F3864"/>
                          </a:solidFill>
                          <a:effectLst/>
                          <a:latin typeface="Gabriola" panose="04040605051002020D02" pitchFamily="82" charset="0"/>
                        </a:rPr>
                        <a:t> and </a:t>
                      </a:r>
                      <a:r>
                        <a:rPr lang="es-ES" sz="2400" b="1" dirty="0" err="1" smtClean="0">
                          <a:solidFill>
                            <a:srgbClr val="1F3864"/>
                          </a:solidFill>
                          <a:effectLst/>
                          <a:latin typeface="Gabriola" panose="04040605051002020D02" pitchFamily="82" charset="0"/>
                        </a:rPr>
                        <a:t>massage</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b="1" dirty="0">
                          <a:solidFill>
                            <a:srgbClr val="1F3864"/>
                          </a:solidFill>
                          <a:effectLst/>
                          <a:latin typeface="Gabriola" panose="04040605051002020D02" pitchFamily="82" charset="0"/>
                        </a:rPr>
                        <a:t>Alicia </a:t>
                      </a:r>
                      <a:r>
                        <a:rPr lang="es-ES" sz="2400" b="1" dirty="0" err="1">
                          <a:solidFill>
                            <a:srgbClr val="1F3864"/>
                          </a:solidFill>
                          <a:effectLst/>
                          <a:latin typeface="Gabriola" panose="04040605051002020D02" pitchFamily="82" charset="0"/>
                        </a:rPr>
                        <a:t>Lorduy</a:t>
                      </a:r>
                      <a:r>
                        <a:rPr lang="es-ES" sz="2400" b="1" dirty="0">
                          <a:solidFill>
                            <a:srgbClr val="1F3864"/>
                          </a:solidFill>
                          <a:effectLst/>
                          <a:latin typeface="Gabriola" panose="04040605051002020D02" pitchFamily="82" charset="0"/>
                        </a:rPr>
                        <a:t>/Paloma B.</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b="1" dirty="0" err="1" smtClean="0">
                          <a:solidFill>
                            <a:srgbClr val="1F3864"/>
                          </a:solidFill>
                          <a:effectLst/>
                          <a:latin typeface="Gabriola" panose="04040605051002020D02" pitchFamily="82" charset="0"/>
                        </a:rPr>
                        <a:t>Spain</a:t>
                      </a:r>
                      <a:endParaRPr lang="es-ES" sz="2400" b="1" dirty="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6143900"/>
                  </a:ext>
                </a:extLst>
              </a:tr>
              <a:tr h="398924">
                <a:tc>
                  <a:txBody>
                    <a:bodyPr/>
                    <a:lstStyle/>
                    <a:p>
                      <a:pPr algn="just">
                        <a:lnSpc>
                          <a:spcPct val="115000"/>
                        </a:lnSpc>
                        <a:spcAft>
                          <a:spcPts val="0"/>
                        </a:spcAft>
                      </a:pPr>
                      <a:r>
                        <a:rPr lang="es-ES" sz="2400" b="1" dirty="0" err="1" smtClean="0">
                          <a:solidFill>
                            <a:srgbClr val="1F3864"/>
                          </a:solidFill>
                          <a:effectLst/>
                          <a:latin typeface="Gabriola" panose="04040605051002020D02" pitchFamily="82" charset="0"/>
                        </a:rPr>
                        <a:t>Support</a:t>
                      </a:r>
                      <a:r>
                        <a:rPr lang="es-ES" sz="2400" b="1" dirty="0" smtClean="0">
                          <a:solidFill>
                            <a:srgbClr val="1F3864"/>
                          </a:solidFill>
                          <a:effectLst/>
                          <a:latin typeface="Gabriola" panose="04040605051002020D02" pitchFamily="82" charset="0"/>
                        </a:rPr>
                        <a:t> </a:t>
                      </a:r>
                      <a:r>
                        <a:rPr lang="es-ES" sz="2400" b="1" dirty="0" err="1" smtClean="0">
                          <a:solidFill>
                            <a:srgbClr val="1F3864"/>
                          </a:solidFill>
                          <a:effectLst/>
                          <a:latin typeface="Gabriola" panose="04040605051002020D02" pitchFamily="82" charset="0"/>
                        </a:rPr>
                        <a:t>for</a:t>
                      </a:r>
                      <a:r>
                        <a:rPr lang="es-ES" sz="2400" b="1" dirty="0" smtClean="0">
                          <a:solidFill>
                            <a:srgbClr val="1F3864"/>
                          </a:solidFill>
                          <a:effectLst/>
                          <a:latin typeface="Gabriola" panose="04040605051002020D02" pitchFamily="82" charset="0"/>
                        </a:rPr>
                        <a:t> </a:t>
                      </a:r>
                      <a:r>
                        <a:rPr lang="es-ES" sz="2400" b="1" dirty="0" err="1" smtClean="0">
                          <a:solidFill>
                            <a:srgbClr val="1F3864"/>
                          </a:solidFill>
                          <a:effectLst/>
                          <a:latin typeface="Gabriola" panose="04040605051002020D02" pitchFamily="82" charset="0"/>
                        </a:rPr>
                        <a:t>maternity</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b="1" dirty="0" err="1">
                          <a:solidFill>
                            <a:srgbClr val="1F3864"/>
                          </a:solidFill>
                          <a:effectLst/>
                          <a:latin typeface="Gabriola" panose="04040605051002020D02" pitchFamily="82" charset="0"/>
                        </a:rPr>
                        <a:t>Nicoletta</a:t>
                      </a:r>
                      <a:r>
                        <a:rPr lang="es-ES" sz="2400" b="1" dirty="0">
                          <a:solidFill>
                            <a:srgbClr val="1F3864"/>
                          </a:solidFill>
                          <a:effectLst/>
                          <a:latin typeface="Gabriola" panose="04040605051002020D02" pitchFamily="82" charset="0"/>
                        </a:rPr>
                        <a:t> </a:t>
                      </a:r>
                      <a:r>
                        <a:rPr lang="es-ES" sz="2400" b="1" dirty="0" err="1">
                          <a:solidFill>
                            <a:srgbClr val="1F3864"/>
                          </a:solidFill>
                          <a:effectLst/>
                          <a:latin typeface="Gabriola" panose="04040605051002020D02" pitchFamily="82" charset="0"/>
                        </a:rPr>
                        <a:t>Capra</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b="1" dirty="0" err="1" smtClean="0">
                          <a:solidFill>
                            <a:srgbClr val="1F3864"/>
                          </a:solidFill>
                          <a:effectLst/>
                          <a:latin typeface="Gabriola" panose="04040605051002020D02" pitchFamily="82" charset="0"/>
                        </a:rPr>
                        <a:t>Italy</a:t>
                      </a:r>
                      <a:endParaRPr lang="es-ES" sz="2400" b="1" dirty="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5718015"/>
                  </a:ext>
                </a:extLst>
              </a:tr>
              <a:tr h="407957">
                <a:tc>
                  <a:txBody>
                    <a:bodyPr/>
                    <a:lstStyle/>
                    <a:p>
                      <a:pPr algn="just">
                        <a:lnSpc>
                          <a:spcPct val="115000"/>
                        </a:lnSpc>
                        <a:spcAft>
                          <a:spcPts val="0"/>
                        </a:spcAft>
                      </a:pPr>
                      <a:r>
                        <a:rPr lang="es-ES" sz="2400" b="1" dirty="0" err="1" smtClean="0">
                          <a:solidFill>
                            <a:srgbClr val="1F3864"/>
                          </a:solidFill>
                          <a:effectLst/>
                          <a:latin typeface="Gabriola" panose="04040605051002020D02" pitchFamily="82" charset="0"/>
                        </a:rPr>
                        <a:t>Life</a:t>
                      </a:r>
                      <a:r>
                        <a:rPr lang="es-ES" sz="2400" b="1" dirty="0" smtClean="0">
                          <a:solidFill>
                            <a:srgbClr val="1F3864"/>
                          </a:solidFill>
                          <a:effectLst/>
                          <a:latin typeface="Gabriola" panose="04040605051002020D02" pitchFamily="82" charset="0"/>
                        </a:rPr>
                        <a:t> script</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lnSpc>
                          <a:spcPct val="115000"/>
                        </a:lnSpc>
                        <a:spcAft>
                          <a:spcPts val="0"/>
                        </a:spcAft>
                      </a:pPr>
                      <a:r>
                        <a:rPr lang="es-ES" sz="2400" b="1" kern="1200" dirty="0">
                          <a:solidFill>
                            <a:srgbClr val="1F3864"/>
                          </a:solidFill>
                          <a:effectLst/>
                          <a:latin typeface="Gabriola" panose="04040605051002020D02" pitchFamily="82" charset="0"/>
                          <a:ea typeface="+mn-ea"/>
                          <a:cs typeface="+mn-cs"/>
                        </a:rPr>
                        <a:t>Daniel Muñoz Peñas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b="1" dirty="0" err="1" smtClean="0">
                          <a:solidFill>
                            <a:srgbClr val="1F3864"/>
                          </a:solidFill>
                          <a:effectLst/>
                          <a:latin typeface="Gabriola" panose="04040605051002020D02" pitchFamily="82" charset="0"/>
                        </a:rPr>
                        <a:t>Spain</a:t>
                      </a:r>
                      <a:endParaRPr lang="es-ES" sz="2400" b="1" dirty="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5982317"/>
                  </a:ext>
                </a:extLst>
              </a:tr>
              <a:tr h="398924">
                <a:tc>
                  <a:txBody>
                    <a:bodyPr/>
                    <a:lstStyle/>
                    <a:p>
                      <a:pPr algn="just">
                        <a:lnSpc>
                          <a:spcPct val="115000"/>
                        </a:lnSpc>
                        <a:spcAft>
                          <a:spcPts val="0"/>
                        </a:spcAft>
                      </a:pPr>
                      <a:r>
                        <a:rPr lang="es-ES" sz="2400" b="1" dirty="0" err="1" smtClean="0">
                          <a:solidFill>
                            <a:srgbClr val="1F3864"/>
                          </a:solidFill>
                          <a:effectLst/>
                          <a:latin typeface="Gabriola" panose="04040605051002020D02" pitchFamily="82" charset="0"/>
                        </a:rPr>
                        <a:t>Enneagram</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b="1" dirty="0" err="1" smtClean="0">
                          <a:solidFill>
                            <a:srgbClr val="1F3864"/>
                          </a:solidFill>
                          <a:effectLst/>
                          <a:latin typeface="Gabriola" panose="04040605051002020D02" pitchFamily="82" charset="0"/>
                        </a:rPr>
                        <a:t>Victor</a:t>
                      </a:r>
                      <a:r>
                        <a:rPr lang="es-ES" sz="2400" b="1" baseline="0" dirty="0" smtClean="0">
                          <a:solidFill>
                            <a:srgbClr val="1F3864"/>
                          </a:solidFill>
                          <a:effectLst/>
                          <a:latin typeface="Gabriola" panose="04040605051002020D02" pitchFamily="82" charset="0"/>
                        </a:rPr>
                        <a:t> </a:t>
                      </a:r>
                      <a:r>
                        <a:rPr lang="es-ES" sz="2400" b="1" dirty="0" smtClean="0">
                          <a:solidFill>
                            <a:srgbClr val="1F3864"/>
                          </a:solidFill>
                          <a:effectLst/>
                          <a:latin typeface="Gabriola" panose="04040605051002020D02" pitchFamily="82" charset="0"/>
                        </a:rPr>
                        <a:t>Rodríguez/Pedro Pedrero</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b="1" dirty="0" err="1" smtClean="0">
                          <a:solidFill>
                            <a:srgbClr val="1F3864"/>
                          </a:solidFill>
                          <a:effectLst/>
                          <a:latin typeface="Gabriola" panose="04040605051002020D02" pitchFamily="82" charset="0"/>
                        </a:rPr>
                        <a:t>Spain</a:t>
                      </a:r>
                      <a:endParaRPr lang="es-ES" sz="2400" b="1" dirty="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0775326"/>
                  </a:ext>
                </a:extLst>
              </a:tr>
              <a:tr h="398924">
                <a:tc>
                  <a:txBody>
                    <a:bodyPr/>
                    <a:lstStyle/>
                    <a:p>
                      <a:pPr algn="just">
                        <a:lnSpc>
                          <a:spcPct val="115000"/>
                        </a:lnSpc>
                        <a:spcAft>
                          <a:spcPts val="0"/>
                        </a:spcAft>
                      </a:pPr>
                      <a:r>
                        <a:rPr lang="es-ES" sz="2400" b="1" dirty="0" err="1" smtClean="0">
                          <a:solidFill>
                            <a:srgbClr val="1F3864"/>
                          </a:solidFill>
                          <a:effectLst/>
                          <a:latin typeface="Gabriola" panose="04040605051002020D02" pitchFamily="82" charset="0"/>
                        </a:rPr>
                        <a:t>Family</a:t>
                      </a:r>
                      <a:r>
                        <a:rPr lang="es-ES" sz="2400" b="1" dirty="0" smtClean="0">
                          <a:solidFill>
                            <a:srgbClr val="1F3864"/>
                          </a:solidFill>
                          <a:effectLst/>
                          <a:latin typeface="Gabriola" panose="04040605051002020D02" pitchFamily="82" charset="0"/>
                        </a:rPr>
                        <a:t> </a:t>
                      </a:r>
                      <a:r>
                        <a:rPr lang="es-ES" sz="2400" b="1" dirty="0" err="1" smtClean="0">
                          <a:solidFill>
                            <a:srgbClr val="1F3864"/>
                          </a:solidFill>
                          <a:effectLst/>
                          <a:latin typeface="Gabriola" panose="04040605051002020D02" pitchFamily="82" charset="0"/>
                        </a:rPr>
                        <a:t>constellations</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b="1" dirty="0">
                          <a:solidFill>
                            <a:srgbClr val="1F3864"/>
                          </a:solidFill>
                          <a:effectLst/>
                          <a:latin typeface="Gabriola" panose="04040605051002020D02" pitchFamily="82" charset="0"/>
                        </a:rPr>
                        <a:t>Horst </a:t>
                      </a:r>
                      <a:r>
                        <a:rPr lang="es-ES" sz="2400" b="1" dirty="0" err="1">
                          <a:solidFill>
                            <a:srgbClr val="1F3864"/>
                          </a:solidFill>
                          <a:effectLst/>
                          <a:latin typeface="Gabriola" panose="04040605051002020D02" pitchFamily="82" charset="0"/>
                        </a:rPr>
                        <a:t>Brömer</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b="1" dirty="0" err="1" smtClean="0">
                          <a:solidFill>
                            <a:srgbClr val="1F3864"/>
                          </a:solidFill>
                          <a:effectLst/>
                          <a:latin typeface="Gabriola" panose="04040605051002020D02" pitchFamily="82" charset="0"/>
                        </a:rPr>
                        <a:t>Germany</a:t>
                      </a:r>
                      <a:endParaRPr lang="es-ES" sz="2400" b="1" dirty="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5448336"/>
                  </a:ext>
                </a:extLst>
              </a:tr>
              <a:tr h="398924">
                <a:tc>
                  <a:txBody>
                    <a:bodyPr/>
                    <a:lstStyle/>
                    <a:p>
                      <a:pPr algn="just">
                        <a:lnSpc>
                          <a:spcPct val="115000"/>
                        </a:lnSpc>
                        <a:spcAft>
                          <a:spcPts val="0"/>
                        </a:spcAft>
                      </a:pPr>
                      <a:r>
                        <a:rPr lang="es-ES" sz="2400" b="1" dirty="0" err="1" smtClean="0">
                          <a:solidFill>
                            <a:srgbClr val="1F3864"/>
                          </a:solidFill>
                          <a:effectLst/>
                          <a:latin typeface="Gabriola" panose="04040605051002020D02" pitchFamily="82" charset="0"/>
                        </a:rPr>
                        <a:t>Theater</a:t>
                      </a:r>
                      <a:r>
                        <a:rPr lang="es-ES" sz="2400" b="1" dirty="0" smtClean="0">
                          <a:solidFill>
                            <a:srgbClr val="1F3864"/>
                          </a:solidFill>
                          <a:effectLst/>
                          <a:latin typeface="Gabriola" panose="04040605051002020D02" pitchFamily="82" charset="0"/>
                        </a:rPr>
                        <a:t> </a:t>
                      </a:r>
                      <a:r>
                        <a:rPr lang="es-ES" sz="2400" b="1" dirty="0" err="1" smtClean="0">
                          <a:solidFill>
                            <a:srgbClr val="1F3864"/>
                          </a:solidFill>
                          <a:effectLst/>
                          <a:latin typeface="Gabriola" panose="04040605051002020D02" pitchFamily="82" charset="0"/>
                        </a:rPr>
                        <a:t>terapy</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b="1" dirty="0" err="1">
                          <a:solidFill>
                            <a:srgbClr val="1F3864"/>
                          </a:solidFill>
                          <a:effectLst/>
                          <a:latin typeface="Gabriola" panose="04040605051002020D02" pitchFamily="82" charset="0"/>
                        </a:rPr>
                        <a:t>Cszoubou</a:t>
                      </a:r>
                      <a:r>
                        <a:rPr lang="es-ES" sz="2400" b="1" dirty="0">
                          <a:solidFill>
                            <a:srgbClr val="1F3864"/>
                          </a:solidFill>
                          <a:effectLst/>
                          <a:latin typeface="Gabriola" panose="04040605051002020D02" pitchFamily="82" charset="0"/>
                        </a:rPr>
                        <a:t> </a:t>
                      </a:r>
                      <a:r>
                        <a:rPr lang="es-ES" sz="2400" b="1" dirty="0" err="1">
                          <a:solidFill>
                            <a:srgbClr val="1F3864"/>
                          </a:solidFill>
                          <a:effectLst/>
                          <a:latin typeface="Gabriola" panose="04040605051002020D02" pitchFamily="82" charset="0"/>
                        </a:rPr>
                        <a:t>Mclhaolinecz</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b="1" dirty="0" err="1" smtClean="0">
                          <a:solidFill>
                            <a:srgbClr val="1F3864"/>
                          </a:solidFill>
                          <a:effectLst/>
                          <a:latin typeface="Gabriola" panose="04040605051002020D02" pitchFamily="82" charset="0"/>
                        </a:rPr>
                        <a:t>Hungary</a:t>
                      </a:r>
                      <a:endParaRPr lang="es-ES" sz="2400" b="1" dirty="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7630785"/>
                  </a:ext>
                </a:extLst>
              </a:tr>
              <a:tr h="398924">
                <a:tc>
                  <a:txBody>
                    <a:bodyPr/>
                    <a:lstStyle/>
                    <a:p>
                      <a:pPr algn="just">
                        <a:lnSpc>
                          <a:spcPct val="115000"/>
                        </a:lnSpc>
                        <a:spcAft>
                          <a:spcPts val="0"/>
                        </a:spcAft>
                      </a:pPr>
                      <a:r>
                        <a:rPr lang="es-ES" sz="2400" b="1" dirty="0" err="1" smtClean="0">
                          <a:solidFill>
                            <a:srgbClr val="1F3864"/>
                          </a:solidFill>
                          <a:effectLst/>
                          <a:latin typeface="Gabriola" panose="04040605051002020D02" pitchFamily="82" charset="0"/>
                        </a:rPr>
                        <a:t>Creative</a:t>
                      </a:r>
                      <a:r>
                        <a:rPr lang="es-ES" sz="2400" b="1" baseline="0" dirty="0" smtClean="0">
                          <a:solidFill>
                            <a:srgbClr val="1F3864"/>
                          </a:solidFill>
                          <a:effectLst/>
                          <a:latin typeface="Gabriola" panose="04040605051002020D02" pitchFamily="82" charset="0"/>
                        </a:rPr>
                        <a:t> art </a:t>
                      </a:r>
                      <a:r>
                        <a:rPr lang="es-ES" sz="2400" b="1" baseline="0" dirty="0" err="1" smtClean="0">
                          <a:solidFill>
                            <a:srgbClr val="1F3864"/>
                          </a:solidFill>
                          <a:effectLst/>
                          <a:latin typeface="Gabriola" panose="04040605051002020D02" pitchFamily="82" charset="0"/>
                        </a:rPr>
                        <a:t>th</a:t>
                      </a:r>
                      <a:r>
                        <a:rPr lang="es-ES" sz="2400" b="1" dirty="0" err="1" smtClean="0">
                          <a:solidFill>
                            <a:srgbClr val="1F3864"/>
                          </a:solidFill>
                          <a:effectLst/>
                          <a:latin typeface="Gabriola" panose="04040605051002020D02" pitchFamily="82" charset="0"/>
                        </a:rPr>
                        <a:t>erapy</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b="1" dirty="0">
                          <a:solidFill>
                            <a:srgbClr val="1F3864"/>
                          </a:solidFill>
                          <a:effectLst/>
                          <a:latin typeface="Gabriola" panose="04040605051002020D02" pitchFamily="82" charset="0"/>
                        </a:rPr>
                        <a:t>Ramona </a:t>
                      </a:r>
                      <a:r>
                        <a:rPr lang="es-ES" sz="2400" b="1" dirty="0" err="1">
                          <a:solidFill>
                            <a:srgbClr val="1F3864"/>
                          </a:solidFill>
                          <a:effectLst/>
                          <a:latin typeface="Gabriola" panose="04040605051002020D02" pitchFamily="82" charset="0"/>
                        </a:rPr>
                        <a:t>Ritter-Weilguni</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b="1" dirty="0">
                          <a:solidFill>
                            <a:srgbClr val="1F3864"/>
                          </a:solidFill>
                          <a:effectLst/>
                          <a:latin typeface="Gabriola" panose="04040605051002020D02" pitchFamily="82" charset="0"/>
                        </a:rPr>
                        <a:t>Austria</a:t>
                      </a:r>
                      <a:endParaRPr lang="es-ES" sz="2400" b="1" dirty="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6828024"/>
                  </a:ext>
                </a:extLst>
              </a:tr>
              <a:tr h="398924">
                <a:tc>
                  <a:txBody>
                    <a:bodyPr/>
                    <a:lstStyle/>
                    <a:p>
                      <a:pPr algn="just">
                        <a:lnSpc>
                          <a:spcPct val="115000"/>
                        </a:lnSpc>
                        <a:spcAft>
                          <a:spcPts val="0"/>
                        </a:spcAft>
                      </a:pPr>
                      <a:r>
                        <a:rPr lang="es-ES" sz="2400" b="1" dirty="0" err="1" smtClean="0">
                          <a:solidFill>
                            <a:srgbClr val="1F3864"/>
                          </a:solidFill>
                          <a:effectLst/>
                          <a:latin typeface="Gabriola" panose="04040605051002020D02" pitchFamily="82" charset="0"/>
                        </a:rPr>
                        <a:t>Family</a:t>
                      </a:r>
                      <a:r>
                        <a:rPr lang="es-ES" sz="2400" b="1" baseline="0" dirty="0" smtClean="0">
                          <a:solidFill>
                            <a:srgbClr val="1F3864"/>
                          </a:solidFill>
                          <a:effectLst/>
                          <a:latin typeface="Gabriola" panose="04040605051002020D02" pitchFamily="82" charset="0"/>
                        </a:rPr>
                        <a:t> and </a:t>
                      </a:r>
                      <a:r>
                        <a:rPr lang="es-ES" sz="2400" b="1" baseline="0" dirty="0" err="1" smtClean="0">
                          <a:solidFill>
                            <a:srgbClr val="1F3864"/>
                          </a:solidFill>
                          <a:effectLst/>
                          <a:latin typeface="Gabriola" panose="04040605051002020D02" pitchFamily="82" charset="0"/>
                        </a:rPr>
                        <a:t>prevention</a:t>
                      </a:r>
                      <a:r>
                        <a:rPr lang="es-ES" sz="2400" b="1" baseline="0" dirty="0" smtClean="0">
                          <a:solidFill>
                            <a:srgbClr val="1F3864"/>
                          </a:solidFill>
                          <a:effectLst/>
                          <a:latin typeface="Gabriola" panose="04040605051002020D02" pitchFamily="82" charset="0"/>
                        </a:rPr>
                        <a:t>: </a:t>
                      </a:r>
                      <a:r>
                        <a:rPr lang="es-ES" sz="2400" b="1" baseline="0" dirty="0" err="1" smtClean="0">
                          <a:solidFill>
                            <a:srgbClr val="1F3864"/>
                          </a:solidFill>
                          <a:effectLst/>
                          <a:latin typeface="Gabriola" panose="04040605051002020D02" pitchFamily="82" charset="0"/>
                        </a:rPr>
                        <a:t>the</a:t>
                      </a:r>
                      <a:r>
                        <a:rPr lang="es-ES" sz="2400" b="1" baseline="0" dirty="0" smtClean="0">
                          <a:solidFill>
                            <a:srgbClr val="1F3864"/>
                          </a:solidFill>
                          <a:effectLst/>
                          <a:latin typeface="Gabriola" panose="04040605051002020D02" pitchFamily="82" charset="0"/>
                        </a:rPr>
                        <a:t> active </a:t>
                      </a:r>
                      <a:r>
                        <a:rPr lang="es-ES" sz="2400" b="1" baseline="0" dirty="0" err="1" smtClean="0">
                          <a:solidFill>
                            <a:srgbClr val="1F3864"/>
                          </a:solidFill>
                          <a:effectLst/>
                          <a:latin typeface="Gabriola" panose="04040605051002020D02" pitchFamily="82" charset="0"/>
                        </a:rPr>
                        <a:t>participation</a:t>
                      </a:r>
                      <a:r>
                        <a:rPr lang="es-ES" sz="2400" b="1" baseline="0" dirty="0" smtClean="0">
                          <a:solidFill>
                            <a:srgbClr val="1F3864"/>
                          </a:solidFill>
                          <a:effectLst/>
                          <a:latin typeface="Gabriola" panose="04040605051002020D02" pitchFamily="82" charset="0"/>
                        </a:rPr>
                        <a:t> of </a:t>
                      </a:r>
                      <a:r>
                        <a:rPr lang="es-ES" sz="2400" b="1" baseline="0" dirty="0" err="1" smtClean="0">
                          <a:solidFill>
                            <a:srgbClr val="1F3864"/>
                          </a:solidFill>
                          <a:effectLst/>
                          <a:latin typeface="Gabriola" panose="04040605051002020D02" pitchFamily="82" charset="0"/>
                        </a:rPr>
                        <a:t>parents</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b="1" dirty="0">
                          <a:solidFill>
                            <a:srgbClr val="1F3864"/>
                          </a:solidFill>
                          <a:effectLst/>
                          <a:latin typeface="Gabriola" panose="04040605051002020D02" pitchFamily="82" charset="0"/>
                        </a:rPr>
                        <a:t>Fernando Méndez</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b="1" dirty="0">
                          <a:solidFill>
                            <a:srgbClr val="1F3864"/>
                          </a:solidFill>
                          <a:effectLst/>
                          <a:latin typeface="Gabriola" panose="04040605051002020D02" pitchFamily="82" charset="0"/>
                        </a:rPr>
                        <a:t>Portugal</a:t>
                      </a:r>
                      <a:endParaRPr lang="es-ES" sz="2400" b="1" dirty="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8773169"/>
                  </a:ext>
                </a:extLst>
              </a:tr>
              <a:tr h="398924">
                <a:tc>
                  <a:txBody>
                    <a:bodyPr/>
                    <a:lstStyle/>
                    <a:p>
                      <a:pPr algn="just">
                        <a:lnSpc>
                          <a:spcPct val="115000"/>
                        </a:lnSpc>
                        <a:spcAft>
                          <a:spcPts val="0"/>
                        </a:spcAft>
                      </a:pPr>
                      <a:r>
                        <a:rPr lang="es-ES" sz="2400" b="1" dirty="0" err="1" smtClean="0">
                          <a:solidFill>
                            <a:srgbClr val="1F3864"/>
                          </a:solidFill>
                          <a:effectLst/>
                          <a:latin typeface="Gabriola" panose="04040605051002020D02" pitchFamily="82" charset="0"/>
                        </a:rPr>
                        <a:t>Pedagogy</a:t>
                      </a:r>
                      <a:r>
                        <a:rPr lang="es-ES" sz="2400" b="1" baseline="0" dirty="0" smtClean="0">
                          <a:solidFill>
                            <a:srgbClr val="1F3864"/>
                          </a:solidFill>
                          <a:effectLst/>
                          <a:latin typeface="Gabriola" panose="04040605051002020D02" pitchFamily="82" charset="0"/>
                        </a:rPr>
                        <a:t> of</a:t>
                      </a:r>
                      <a:r>
                        <a:rPr lang="es-ES" sz="2400" b="1" dirty="0" smtClean="0">
                          <a:solidFill>
                            <a:srgbClr val="1F3864"/>
                          </a:solidFill>
                          <a:effectLst/>
                          <a:latin typeface="Gabriola" panose="04040605051002020D02" pitchFamily="82" charset="0"/>
                        </a:rPr>
                        <a:t> Humor</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b="1" dirty="0">
                          <a:solidFill>
                            <a:srgbClr val="1F3864"/>
                          </a:solidFill>
                          <a:effectLst/>
                          <a:latin typeface="Gabriola" panose="04040605051002020D02" pitchFamily="82" charset="0"/>
                        </a:rPr>
                        <a:t> </a:t>
                      </a:r>
                      <a:r>
                        <a:rPr lang="es-ES" sz="2400" b="1" dirty="0" smtClean="0">
                          <a:solidFill>
                            <a:srgbClr val="1F3864"/>
                          </a:solidFill>
                          <a:effectLst/>
                          <a:latin typeface="Gabriola" panose="04040605051002020D02" pitchFamily="82" charset="0"/>
                        </a:rPr>
                        <a:t>Jesús Damián</a:t>
                      </a:r>
                      <a:endParaRPr lang="es-ES" sz="2400" b="1"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b="1" dirty="0" err="1" smtClean="0">
                          <a:solidFill>
                            <a:srgbClr val="1F3864"/>
                          </a:solidFill>
                          <a:effectLst/>
                          <a:latin typeface="Gabriola" panose="04040605051002020D02" pitchFamily="82" charset="0"/>
                        </a:rPr>
                        <a:t>Spain</a:t>
                      </a:r>
                      <a:endParaRPr lang="es-ES" sz="2400" b="1" dirty="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98867078"/>
                  </a:ext>
                </a:extLst>
              </a:tr>
            </a:tbl>
          </a:graphicData>
        </a:graphic>
      </p:graphicFrame>
    </p:spTree>
    <p:extLst>
      <p:ext uri="{BB962C8B-B14F-4D97-AF65-F5344CB8AC3E}">
        <p14:creationId xmlns:p14="http://schemas.microsoft.com/office/powerpoint/2010/main" xmlns="" val="51529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06475"/>
          </a:xfrm>
        </p:spPr>
        <p:txBody>
          <a:bodyPr>
            <a:normAutofit/>
          </a:bodyPr>
          <a:lstStyle/>
          <a:p>
            <a:r>
              <a:rPr lang="en-US" sz="4800" b="1" dirty="0" smtClean="0">
                <a:solidFill>
                  <a:schemeClr val="accent5">
                    <a:lumMod val="50000"/>
                  </a:schemeClr>
                </a:solidFill>
                <a:latin typeface="Gabriola" panose="04040605051002020D02" pitchFamily="82" charset="0"/>
                <a:ea typeface="+mj-ea"/>
                <a:cs typeface="+mj-cs"/>
              </a:rPr>
              <a:t>Communications / Poster</a:t>
            </a:r>
            <a:endParaRPr lang="es-ES" sz="4800" b="1" dirty="0">
              <a:solidFill>
                <a:schemeClr val="accent5">
                  <a:lumMod val="50000"/>
                </a:schemeClr>
              </a:solidFill>
              <a:latin typeface="Gabriola" panose="04040605051002020D02" pitchFamily="82" charset="0"/>
            </a:endParaRPr>
          </a:p>
        </p:txBody>
      </p:sp>
      <p:sp>
        <p:nvSpPr>
          <p:cNvPr id="3" name="Marcador de contenido 2"/>
          <p:cNvSpPr>
            <a:spLocks noGrp="1"/>
          </p:cNvSpPr>
          <p:nvPr>
            <p:ph idx="1"/>
          </p:nvPr>
        </p:nvSpPr>
        <p:spPr>
          <a:xfrm>
            <a:off x="838200" y="1371600"/>
            <a:ext cx="10515600" cy="4670426"/>
          </a:xfrm>
        </p:spPr>
        <p:txBody>
          <a:bodyPr>
            <a:normAutofit/>
          </a:bodyPr>
          <a:lstStyle/>
          <a:p>
            <a:pPr marL="0" indent="0" algn="just">
              <a:lnSpc>
                <a:spcPct val="107000"/>
              </a:lnSpc>
              <a:spcAft>
                <a:spcPts val="800"/>
              </a:spcAft>
              <a:buNone/>
            </a:pPr>
            <a:r>
              <a:rPr lang="en-U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They can be investigations about the addictions work (prevention and treatment) or good practices in the treatment of addictions, novel experiences in this field, etc</a:t>
            </a:r>
            <a:r>
              <a:rPr lang="en-U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t>
            </a:r>
          </a:p>
          <a:p>
            <a:pPr marL="0" indent="0" algn="just">
              <a:lnSpc>
                <a:spcPct val="107000"/>
              </a:lnSpc>
              <a:spcAft>
                <a:spcPts val="800"/>
              </a:spcAft>
              <a:buNone/>
            </a:pPr>
            <a:r>
              <a:rPr lang="en-U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At </a:t>
            </a:r>
            <a:r>
              <a:rPr lang="en-U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the end of </a:t>
            </a:r>
            <a:r>
              <a:rPr lang="en-U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the Conference</a:t>
            </a:r>
            <a:r>
              <a:rPr lang="en-U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three posters will be chosen to be explained in a round table in the Plenary. </a:t>
            </a:r>
          </a:p>
          <a:p>
            <a:pPr marL="0" lvl="0" indent="0" algn="just">
              <a:lnSpc>
                <a:spcPct val="107000"/>
              </a:lnSpc>
              <a:spcAft>
                <a:spcPts val="800"/>
              </a:spcAft>
              <a:buNone/>
            </a:pPr>
            <a:r>
              <a:rPr lang="es-ES" sz="3600" b="1" i="1" dirty="0">
                <a:solidFill>
                  <a:srgbClr val="1F3864"/>
                </a:solidFill>
                <a:latin typeface="Gabriola" panose="04040605051002020D02" pitchFamily="82" charset="0"/>
                <a:ea typeface="Calibri" panose="020F0502020204030204" pitchFamily="34" charset="0"/>
                <a:cs typeface="Times New Roman" panose="02020603050405020304" pitchFamily="18" charset="0"/>
              </a:rPr>
              <a:t>W</a:t>
            </a:r>
            <a:r>
              <a:rPr lang="en-US" sz="3600" b="1" i="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e want to encourage professionals and collaborators to participate in this section</a:t>
            </a:r>
            <a:r>
              <a:rPr lang="es-ES" sz="3600" b="1" i="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t>
            </a:r>
            <a:endParaRPr lang="es-ES" dirty="0"/>
          </a:p>
        </p:txBody>
      </p:sp>
    </p:spTree>
    <p:extLst>
      <p:ext uri="{BB962C8B-B14F-4D97-AF65-F5344CB8AC3E}">
        <p14:creationId xmlns:p14="http://schemas.microsoft.com/office/powerpoint/2010/main" xmlns="" val="33566132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914</Words>
  <Application>Microsoft Office PowerPoint</Application>
  <PresentationFormat>Benutzerdefiniert</PresentationFormat>
  <Paragraphs>118</Paragraphs>
  <Slides>16</Slides>
  <Notes>5</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Tema de Office</vt:lpstr>
      <vt:lpstr>“ </vt:lpstr>
      <vt:lpstr>Organizes…</vt:lpstr>
      <vt:lpstr>Folie 3</vt:lpstr>
      <vt:lpstr>Folie 4</vt:lpstr>
      <vt:lpstr>Objective… </vt:lpstr>
      <vt:lpstr>Contenido…</vt:lpstr>
      <vt:lpstr>Folie 7</vt:lpstr>
      <vt:lpstr>Folie 8</vt:lpstr>
      <vt:lpstr>Communications / Poster</vt:lpstr>
      <vt:lpstr>Program </vt:lpstr>
      <vt:lpstr>Folie 11</vt:lpstr>
      <vt:lpstr>Folie 12</vt:lpstr>
      <vt:lpstr>Folie 13</vt:lpstr>
      <vt:lpstr> Parallel program "time of meeting and coexistence" </vt:lpstr>
      <vt:lpstr>Folie 15</vt:lpstr>
      <vt:lpstr>Cultural Program…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Hotel Beatriz, Toledo. SPAIN. November 2,3 and 4, 2017  "GOOD PRACTICES FOR MORE EFFECTIVE TREATMENT OF ADDICTIONS“</dc:title>
  <dc:creator>BELEN</dc:creator>
  <cp:lastModifiedBy>Therapiesalon</cp:lastModifiedBy>
  <cp:revision>23</cp:revision>
  <dcterms:created xsi:type="dcterms:W3CDTF">2017-07-26T13:22:56Z</dcterms:created>
  <dcterms:modified xsi:type="dcterms:W3CDTF">2017-08-11T11:03:38Z</dcterms:modified>
</cp:coreProperties>
</file>