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5" r:id="rId5"/>
    <p:sldId id="259" r:id="rId6"/>
    <p:sldId id="260" r:id="rId7"/>
    <p:sldId id="261" r:id="rId8"/>
    <p:sldId id="262" r:id="rId9"/>
    <p:sldId id="263" r:id="rId10"/>
    <p:sldId id="272" r:id="rId11"/>
    <p:sldId id="273" r:id="rId12"/>
    <p:sldId id="274" r:id="rId13"/>
    <p:sldId id="267" r:id="rId14"/>
    <p:sldId id="264" r:id="rId15"/>
    <p:sldId id="268" r:id="rId16"/>
    <p:sldId id="266" r:id="rId17"/>
    <p:sldId id="269" r:id="rId18"/>
    <p:sldId id="270" r:id="rId19"/>
    <p:sldId id="271"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3" autoAdjust="0"/>
    <p:restoredTop sz="80977" autoAdjust="0"/>
  </p:normalViewPr>
  <p:slideViewPr>
    <p:cSldViewPr snapToGrid="0">
      <p:cViewPr varScale="1">
        <p:scale>
          <a:sx n="93" d="100"/>
          <a:sy n="93" d="100"/>
        </p:scale>
        <p:origin x="11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CDBA5-C385-42FB-BFC8-125405E0ED9B}" type="datetimeFigureOut">
              <a:rPr lang="es-ES" smtClean="0"/>
              <a:t>14/06/2017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78705-D296-4E02-BCF2-D4965DC21995}" type="slidenum">
              <a:rPr lang="es-ES" smtClean="0"/>
              <a:t>‹Nº›</a:t>
            </a:fld>
            <a:endParaRPr lang="es-ES"/>
          </a:p>
        </p:txBody>
      </p:sp>
    </p:spTree>
    <p:extLst>
      <p:ext uri="{BB962C8B-B14F-4D97-AF65-F5344CB8AC3E}">
        <p14:creationId xmlns:p14="http://schemas.microsoft.com/office/powerpoint/2010/main" val="290976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t>4</a:t>
            </a:fld>
            <a:endParaRPr lang="es-ES"/>
          </a:p>
        </p:txBody>
      </p:sp>
    </p:spTree>
    <p:extLst>
      <p:ext uri="{BB962C8B-B14F-4D97-AF65-F5344CB8AC3E}">
        <p14:creationId xmlns:p14="http://schemas.microsoft.com/office/powerpoint/2010/main" val="103302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t>8</a:t>
            </a:fld>
            <a:endParaRPr lang="es-ES"/>
          </a:p>
        </p:txBody>
      </p:sp>
    </p:spTree>
    <p:extLst>
      <p:ext uri="{BB962C8B-B14F-4D97-AF65-F5344CB8AC3E}">
        <p14:creationId xmlns:p14="http://schemas.microsoft.com/office/powerpoint/2010/main" val="54170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t>10</a:t>
            </a:fld>
            <a:endParaRPr lang="es-ES"/>
          </a:p>
        </p:txBody>
      </p:sp>
    </p:spTree>
    <p:extLst>
      <p:ext uri="{BB962C8B-B14F-4D97-AF65-F5344CB8AC3E}">
        <p14:creationId xmlns:p14="http://schemas.microsoft.com/office/powerpoint/2010/main" val="244450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t>11</a:t>
            </a:fld>
            <a:endParaRPr lang="es-ES"/>
          </a:p>
        </p:txBody>
      </p:sp>
    </p:spTree>
    <p:extLst>
      <p:ext uri="{BB962C8B-B14F-4D97-AF65-F5344CB8AC3E}">
        <p14:creationId xmlns:p14="http://schemas.microsoft.com/office/powerpoint/2010/main" val="164201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t>12</a:t>
            </a:fld>
            <a:endParaRPr lang="es-ES"/>
          </a:p>
        </p:txBody>
      </p:sp>
    </p:spTree>
    <p:extLst>
      <p:ext uri="{BB962C8B-B14F-4D97-AF65-F5344CB8AC3E}">
        <p14:creationId xmlns:p14="http://schemas.microsoft.com/office/powerpoint/2010/main" val="144947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378705-D296-4E02-BCF2-D4965DC21995}" type="slidenum">
              <a:rPr lang="es-ES" smtClean="0"/>
              <a:t>16</a:t>
            </a:fld>
            <a:endParaRPr lang="es-ES"/>
          </a:p>
        </p:txBody>
      </p:sp>
    </p:spTree>
    <p:extLst>
      <p:ext uri="{BB962C8B-B14F-4D97-AF65-F5344CB8AC3E}">
        <p14:creationId xmlns:p14="http://schemas.microsoft.com/office/powerpoint/2010/main" val="336763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5B00C4F4-D53F-4A3F-821A-A2B1E04075CA}" type="datetimeFigureOut">
              <a:rPr lang="es-ES" smtClean="0"/>
              <a:t>14/06/2017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211228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B00C4F4-D53F-4A3F-821A-A2B1E04075CA}" type="datetimeFigureOut">
              <a:rPr lang="es-ES" smtClean="0"/>
              <a:t>14/06/2017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248603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B00C4F4-D53F-4A3F-821A-A2B1E04075CA}" type="datetimeFigureOut">
              <a:rPr lang="es-ES" smtClean="0"/>
              <a:t>14/06/2017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278252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B00C4F4-D53F-4A3F-821A-A2B1E04075CA}" type="datetimeFigureOut">
              <a:rPr lang="es-ES" smtClean="0"/>
              <a:t>14/06/2017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382984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B00C4F4-D53F-4A3F-821A-A2B1E04075CA}" type="datetimeFigureOut">
              <a:rPr lang="es-ES" smtClean="0"/>
              <a:t>14/06/2017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236883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5B00C4F4-D53F-4A3F-821A-A2B1E04075CA}" type="datetimeFigureOut">
              <a:rPr lang="es-ES" smtClean="0"/>
              <a:t>14/06/2017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20778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B00C4F4-D53F-4A3F-821A-A2B1E04075CA}" type="datetimeFigureOut">
              <a:rPr lang="es-ES" smtClean="0"/>
              <a:t>14/06/2017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123405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B00C4F4-D53F-4A3F-821A-A2B1E04075CA}" type="datetimeFigureOut">
              <a:rPr lang="es-ES" smtClean="0"/>
              <a:t>14/06/2017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249479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B00C4F4-D53F-4A3F-821A-A2B1E04075CA}" type="datetimeFigureOut">
              <a:rPr lang="es-ES" smtClean="0"/>
              <a:t>14/06/2017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245981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B00C4F4-D53F-4A3F-821A-A2B1E04075CA}" type="datetimeFigureOut">
              <a:rPr lang="es-ES" smtClean="0"/>
              <a:t>14/06/2017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64416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B00C4F4-D53F-4A3F-821A-A2B1E04075CA}" type="datetimeFigureOut">
              <a:rPr lang="es-ES" smtClean="0"/>
              <a:t>14/06/2017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BAB030A-5EC7-4196-BA8A-1479AF8C3D61}" type="slidenum">
              <a:rPr lang="es-ES" smtClean="0"/>
              <a:t>‹Nº›</a:t>
            </a:fld>
            <a:endParaRPr lang="es-ES"/>
          </a:p>
        </p:txBody>
      </p:sp>
    </p:spTree>
    <p:extLst>
      <p:ext uri="{BB962C8B-B14F-4D97-AF65-F5344CB8AC3E}">
        <p14:creationId xmlns:p14="http://schemas.microsoft.com/office/powerpoint/2010/main" val="42201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0C4F4-D53F-4A3F-821A-A2B1E04075CA}" type="datetimeFigureOut">
              <a:rPr lang="es-ES" smtClean="0"/>
              <a:t>14/06/2017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B030A-5EC7-4196-BA8A-1479AF8C3D61}" type="slidenum">
              <a:rPr lang="es-ES" smtClean="0"/>
              <a:t>‹Nº›</a:t>
            </a:fld>
            <a:endParaRPr lang="es-ES"/>
          </a:p>
        </p:txBody>
      </p:sp>
    </p:spTree>
    <p:extLst>
      <p:ext uri="{BB962C8B-B14F-4D97-AF65-F5344CB8AC3E}">
        <p14:creationId xmlns:p14="http://schemas.microsoft.com/office/powerpoint/2010/main" val="2139575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7000" b="-17000"/>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0" y="-517585"/>
            <a:ext cx="12059728" cy="3847381"/>
          </a:xfrm>
        </p:spPr>
        <p:txBody>
          <a:bodyPr>
            <a:normAutofit fontScale="90000"/>
          </a:bodyPr>
          <a:lstStyle/>
          <a:p>
            <a:pPr algn="ctr"/>
            <a:r>
              <a:rPr lang="es-ES" sz="5400" b="1" dirty="0" smtClean="0">
                <a:latin typeface="Gabriola" panose="04040605051002020D02" pitchFamily="82" charset="0"/>
                <a:cs typeface="Andalus" panose="02020603050405020304" pitchFamily="18" charset="-78"/>
              </a:rPr>
              <a:t/>
            </a:r>
            <a:br>
              <a:rPr lang="es-ES" sz="5400" b="1" dirty="0" smtClean="0">
                <a:latin typeface="Gabriola" panose="04040605051002020D02" pitchFamily="82" charset="0"/>
                <a:cs typeface="Andalus" panose="02020603050405020304" pitchFamily="18" charset="-78"/>
              </a:rPr>
            </a:br>
            <a:r>
              <a:rPr lang="es-ES" sz="5400" b="1" dirty="0">
                <a:latin typeface="Gabriola" panose="04040605051002020D02" pitchFamily="82" charset="0"/>
                <a:cs typeface="Andalus" panose="02020603050405020304" pitchFamily="18" charset="-78"/>
              </a:rPr>
              <a:t/>
            </a:r>
            <a:br>
              <a:rPr lang="es-ES" sz="5400" b="1" dirty="0">
                <a:latin typeface="Gabriola" panose="04040605051002020D02" pitchFamily="82" charset="0"/>
                <a:cs typeface="Andalus" panose="02020603050405020304" pitchFamily="18" charset="-78"/>
              </a:rPr>
            </a:br>
            <a:r>
              <a:rPr lang="es-ES" sz="5400" b="1" dirty="0" smtClean="0">
                <a:latin typeface="Gabriola" panose="04040605051002020D02" pitchFamily="82" charset="0"/>
                <a:cs typeface="Andalus" panose="02020603050405020304" pitchFamily="18" charset="-78"/>
              </a:rPr>
              <a:t/>
            </a:r>
            <a:br>
              <a:rPr lang="es-ES" sz="5400" b="1" dirty="0" smtClean="0">
                <a:latin typeface="Gabriola" panose="04040605051002020D02" pitchFamily="82" charset="0"/>
                <a:cs typeface="Andalus" panose="02020603050405020304" pitchFamily="18" charset="-78"/>
              </a:rPr>
            </a:br>
            <a:r>
              <a:rPr lang="es-ES" sz="5400" b="1" dirty="0">
                <a:latin typeface="Gabriola" panose="04040605051002020D02" pitchFamily="82" charset="0"/>
                <a:cs typeface="Andalus" panose="02020603050405020304" pitchFamily="18" charset="-78"/>
              </a:rPr>
              <a:t/>
            </a:r>
            <a:br>
              <a:rPr lang="es-ES" sz="5400" b="1" dirty="0">
                <a:latin typeface="Gabriola" panose="04040605051002020D02" pitchFamily="82" charset="0"/>
                <a:cs typeface="Andalus" panose="02020603050405020304" pitchFamily="18" charset="-78"/>
              </a:rPr>
            </a:br>
            <a:r>
              <a:rPr lang="es-ES" sz="5400" b="1" dirty="0" smtClean="0">
                <a:latin typeface="Gabriola" panose="04040605051002020D02" pitchFamily="82" charset="0"/>
                <a:cs typeface="Andalus" panose="02020603050405020304" pitchFamily="18" charset="-78"/>
              </a:rPr>
              <a:t/>
            </a:r>
            <a:br>
              <a:rPr lang="es-ES" sz="5400" b="1" dirty="0" smtClean="0">
                <a:latin typeface="Gabriola" panose="04040605051002020D02" pitchFamily="82" charset="0"/>
                <a:cs typeface="Andalus" panose="02020603050405020304" pitchFamily="18" charset="-78"/>
              </a:rPr>
            </a:br>
            <a:r>
              <a:rPr lang="es-ES" sz="5400" b="1" dirty="0" smtClean="0">
                <a:latin typeface="Gabriola" panose="04040605051002020D02" pitchFamily="82" charset="0"/>
                <a:cs typeface="Andalus" panose="02020603050405020304" pitchFamily="18" charset="-78"/>
              </a:rPr>
              <a:t/>
            </a:r>
            <a:br>
              <a:rPr lang="es-ES" sz="5400" b="1" dirty="0" smtClean="0">
                <a:latin typeface="Gabriola" panose="04040605051002020D02" pitchFamily="82" charset="0"/>
                <a:cs typeface="Andalus" panose="02020603050405020304" pitchFamily="18" charset="-78"/>
              </a:rPr>
            </a:br>
            <a:r>
              <a:rPr lang="es-ES" sz="5400" b="1" dirty="0" smtClean="0">
                <a:latin typeface="Gabriola" panose="04040605051002020D02" pitchFamily="82" charset="0"/>
                <a:cs typeface="Andalus" panose="02020603050405020304" pitchFamily="18" charset="-78"/>
              </a:rPr>
              <a:t/>
            </a:r>
            <a:br>
              <a:rPr lang="es-ES" sz="5400" b="1" dirty="0" smtClean="0">
                <a:latin typeface="Gabriola" panose="04040605051002020D02" pitchFamily="82" charset="0"/>
                <a:cs typeface="Andalus" panose="02020603050405020304" pitchFamily="18" charset="-78"/>
              </a:rPr>
            </a:br>
            <a:r>
              <a:rPr lang="es-ES" sz="5400" b="1" dirty="0" smtClean="0">
                <a:solidFill>
                  <a:schemeClr val="accent5">
                    <a:lumMod val="50000"/>
                  </a:schemeClr>
                </a:solidFill>
                <a:latin typeface="Gabriola" panose="04040605051002020D02" pitchFamily="82" charset="0"/>
                <a:cs typeface="Andalus" panose="02020603050405020304" pitchFamily="18" charset="-78"/>
              </a:rPr>
              <a:t>CONFERENCIA INTERNACIONAL EuroTC-2017</a:t>
            </a:r>
            <a:br>
              <a:rPr lang="es-ES" sz="5400" b="1" dirty="0" smtClean="0">
                <a:solidFill>
                  <a:schemeClr val="accent5">
                    <a:lumMod val="50000"/>
                  </a:schemeClr>
                </a:solidFill>
                <a:latin typeface="Gabriola" panose="04040605051002020D02" pitchFamily="82" charset="0"/>
                <a:cs typeface="Andalus" panose="02020603050405020304" pitchFamily="18" charset="-78"/>
              </a:rPr>
            </a:br>
            <a:r>
              <a:rPr lang="es-ES" sz="4900" b="1" dirty="0" smtClean="0">
                <a:solidFill>
                  <a:schemeClr val="accent5">
                    <a:lumMod val="50000"/>
                  </a:schemeClr>
                </a:solidFill>
                <a:latin typeface="Gabriola" panose="04040605051002020D02" pitchFamily="82" charset="0"/>
              </a:rPr>
              <a:t>“</a:t>
            </a:r>
            <a:r>
              <a:rPr lang="es-ES" sz="4900" b="1" dirty="0">
                <a:solidFill>
                  <a:schemeClr val="accent5">
                    <a:lumMod val="50000"/>
                  </a:schemeClr>
                </a:solidFill>
                <a:latin typeface="Gabriola" panose="04040605051002020D02" pitchFamily="82" charset="0"/>
              </a:rPr>
              <a:t>Buenas prácticas para un tratamiento más eficaz de las </a:t>
            </a:r>
            <a:r>
              <a:rPr lang="es-ES" sz="4900" b="1" dirty="0" smtClean="0">
                <a:solidFill>
                  <a:schemeClr val="accent5">
                    <a:lumMod val="50000"/>
                  </a:schemeClr>
                </a:solidFill>
                <a:latin typeface="Gabriola" panose="04040605051002020D02" pitchFamily="82" charset="0"/>
              </a:rPr>
              <a:t>adicciones”      </a:t>
            </a:r>
            <a:r>
              <a:rPr lang="es-ES" sz="4900" b="1" dirty="0" smtClean="0">
                <a:latin typeface="Gabriola" panose="04040605051002020D02" pitchFamily="82" charset="0"/>
              </a:rPr>
              <a:t/>
            </a:r>
            <a:br>
              <a:rPr lang="es-ES" sz="4900" b="1" dirty="0" smtClean="0">
                <a:latin typeface="Gabriola" panose="04040605051002020D02" pitchFamily="82" charset="0"/>
              </a:rPr>
            </a:br>
            <a:r>
              <a:rPr lang="es-ES" sz="4900" b="1" dirty="0">
                <a:latin typeface="Gabriola" panose="04040605051002020D02" pitchFamily="82" charset="0"/>
              </a:rPr>
              <a:t/>
            </a:r>
            <a:br>
              <a:rPr lang="es-ES" sz="4900" b="1" dirty="0">
                <a:latin typeface="Gabriola" panose="04040605051002020D02" pitchFamily="82" charset="0"/>
              </a:rPr>
            </a:br>
            <a:r>
              <a:rPr lang="es-ES" sz="4900" b="1" dirty="0" smtClean="0">
                <a:latin typeface="Gabriola" panose="04040605051002020D02" pitchFamily="82" charset="0"/>
              </a:rPr>
              <a:t/>
            </a:r>
            <a:br>
              <a:rPr lang="es-ES" sz="4900" b="1" dirty="0" smtClean="0">
                <a:latin typeface="Gabriola" panose="04040605051002020D02" pitchFamily="82" charset="0"/>
              </a:rPr>
            </a:br>
            <a:r>
              <a:rPr lang="es-ES" sz="4900" b="1" dirty="0">
                <a:latin typeface="Gabriola" panose="04040605051002020D02" pitchFamily="82" charset="0"/>
              </a:rPr>
              <a:t/>
            </a:r>
            <a:br>
              <a:rPr lang="es-ES" sz="4900" b="1" dirty="0">
                <a:latin typeface="Gabriola" panose="04040605051002020D02" pitchFamily="82" charset="0"/>
              </a:rPr>
            </a:br>
            <a:r>
              <a:rPr lang="es-ES" sz="4900" b="1" dirty="0" smtClean="0">
                <a:latin typeface="Gabriola" panose="04040605051002020D02" pitchFamily="82" charset="0"/>
              </a:rPr>
              <a:t/>
            </a:r>
            <a:br>
              <a:rPr lang="es-ES" sz="4900" b="1" dirty="0" smtClean="0">
                <a:latin typeface="Gabriola" panose="04040605051002020D02" pitchFamily="82" charset="0"/>
              </a:rPr>
            </a:br>
            <a:r>
              <a:rPr lang="es-ES" sz="4900" b="1" dirty="0" smtClean="0">
                <a:latin typeface="Gabriola" panose="04040605051002020D02" pitchFamily="82" charset="0"/>
              </a:rPr>
              <a:t>                                   </a:t>
            </a:r>
            <a:br>
              <a:rPr lang="es-ES" sz="4900" b="1" dirty="0" smtClean="0">
                <a:latin typeface="Gabriola" panose="04040605051002020D02" pitchFamily="82" charset="0"/>
              </a:rPr>
            </a:br>
            <a:r>
              <a:rPr lang="es-ES" sz="4900" b="1" dirty="0" smtClean="0">
                <a:latin typeface="Gabriola" panose="04040605051002020D02" pitchFamily="82" charset="0"/>
              </a:rPr>
              <a:t/>
            </a:r>
            <a:br>
              <a:rPr lang="es-ES" sz="4900" b="1" dirty="0" smtClean="0">
                <a:latin typeface="Gabriola" panose="04040605051002020D02" pitchFamily="82" charset="0"/>
              </a:rPr>
            </a:br>
            <a:r>
              <a:rPr lang="es-ES" sz="4900" b="1" dirty="0">
                <a:solidFill>
                  <a:schemeClr val="accent5">
                    <a:lumMod val="50000"/>
                  </a:schemeClr>
                </a:solidFill>
                <a:latin typeface="Gabriola" panose="04040605051002020D02" pitchFamily="82" charset="0"/>
              </a:rPr>
              <a:t> </a:t>
            </a:r>
            <a:r>
              <a:rPr lang="es-ES" sz="4900" b="1" dirty="0" smtClean="0">
                <a:solidFill>
                  <a:schemeClr val="accent5">
                    <a:lumMod val="50000"/>
                  </a:schemeClr>
                </a:solidFill>
                <a:latin typeface="Gabriola" panose="04040605051002020D02" pitchFamily="82" charset="0"/>
              </a:rPr>
              <a:t>                                                                                                        </a:t>
            </a:r>
            <a:r>
              <a:rPr lang="es-ES" sz="5300" b="1" dirty="0" smtClean="0">
                <a:solidFill>
                  <a:schemeClr val="accent5">
                    <a:lumMod val="50000"/>
                  </a:schemeClr>
                </a:solidFill>
                <a:latin typeface="Gabriola" panose="04040605051002020D02" pitchFamily="82" charset="0"/>
                <a:cs typeface="Andalus" panose="02020603050405020304" pitchFamily="18" charset="-78"/>
              </a:rPr>
              <a:t>Toledo</a:t>
            </a:r>
            <a:br>
              <a:rPr lang="es-ES" sz="5300" b="1" dirty="0" smtClean="0">
                <a:solidFill>
                  <a:schemeClr val="accent5">
                    <a:lumMod val="50000"/>
                  </a:schemeClr>
                </a:solidFill>
                <a:latin typeface="Gabriola" panose="04040605051002020D02" pitchFamily="82" charset="0"/>
                <a:cs typeface="Andalus" panose="02020603050405020304" pitchFamily="18" charset="-78"/>
              </a:rPr>
            </a:br>
            <a:r>
              <a:rPr lang="es-ES" sz="5300" b="1" dirty="0">
                <a:solidFill>
                  <a:schemeClr val="accent5">
                    <a:lumMod val="50000"/>
                  </a:schemeClr>
                </a:solidFill>
                <a:latin typeface="Gabriola" panose="04040605051002020D02" pitchFamily="82" charset="0"/>
                <a:cs typeface="Andalus" panose="02020603050405020304" pitchFamily="18" charset="-78"/>
              </a:rPr>
              <a:t> </a:t>
            </a:r>
            <a:r>
              <a:rPr lang="es-ES" sz="5300" b="1" dirty="0" smtClean="0">
                <a:solidFill>
                  <a:schemeClr val="accent5">
                    <a:lumMod val="50000"/>
                  </a:schemeClr>
                </a:solidFill>
                <a:latin typeface="Gabriola" panose="04040605051002020D02" pitchFamily="82" charset="0"/>
                <a:cs typeface="Andalus" panose="02020603050405020304" pitchFamily="18" charset="-78"/>
              </a:rPr>
              <a:t>                                                                          2,3 y 4 de noviembre</a:t>
            </a:r>
            <a:r>
              <a:rPr lang="es-ES" sz="5400" b="1" dirty="0" smtClean="0">
                <a:solidFill>
                  <a:schemeClr val="accent5">
                    <a:lumMod val="50000"/>
                  </a:schemeClr>
                </a:solidFill>
                <a:latin typeface="Gabriola" panose="04040605051002020D02" pitchFamily="82" charset="0"/>
                <a:cs typeface="Andalus" panose="02020603050405020304" pitchFamily="18" charset="-78"/>
              </a:rPr>
              <a:t/>
            </a:r>
            <a:br>
              <a:rPr lang="es-ES" sz="5400" b="1" dirty="0" smtClean="0">
                <a:solidFill>
                  <a:schemeClr val="accent5">
                    <a:lumMod val="50000"/>
                  </a:schemeClr>
                </a:solidFill>
                <a:latin typeface="Gabriola" panose="04040605051002020D02" pitchFamily="82" charset="0"/>
                <a:cs typeface="Andalus" panose="02020603050405020304" pitchFamily="18" charset="-78"/>
              </a:rPr>
            </a:br>
            <a:endParaRPr lang="es-ES" sz="5400" b="1" dirty="0">
              <a:solidFill>
                <a:schemeClr val="accent5">
                  <a:lumMod val="50000"/>
                </a:schemeClr>
              </a:solidFill>
              <a:latin typeface="Gabriola" panose="04040605051002020D02" pitchFamily="82" charset="0"/>
              <a:cs typeface="Andalus" panose="02020603050405020304" pitchFamily="18" charset="-78"/>
            </a:endParaRPr>
          </a:p>
        </p:txBody>
      </p:sp>
    </p:spTree>
    <p:extLst>
      <p:ext uri="{BB962C8B-B14F-4D97-AF65-F5344CB8AC3E}">
        <p14:creationId xmlns:p14="http://schemas.microsoft.com/office/powerpoint/2010/main" val="368611262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59241"/>
          </a:xfrm>
        </p:spPr>
        <p:txBody>
          <a:bodyPr>
            <a:normAutofit/>
          </a:bodyPr>
          <a:lstStyle/>
          <a:p>
            <a:r>
              <a:rPr lang="es-ES" sz="4800" b="1" dirty="0" smtClean="0">
                <a:solidFill>
                  <a:schemeClr val="accent5">
                    <a:lumMod val="50000"/>
                  </a:schemeClr>
                </a:solidFill>
                <a:latin typeface="Gabriola" panose="04040605051002020D02" pitchFamily="82" charset="0"/>
              </a:rPr>
              <a:t>Programa  </a:t>
            </a:r>
            <a:endParaRPr lang="es-ES" sz="4800" b="1" dirty="0">
              <a:solidFill>
                <a:schemeClr val="accent5">
                  <a:lumMod val="50000"/>
                </a:schemeClr>
              </a:solidFill>
              <a:latin typeface="Gabriola" panose="04040605051002020D02" pitchFamily="82" charset="0"/>
            </a:endParaRPr>
          </a:p>
        </p:txBody>
      </p:sp>
      <p:sp>
        <p:nvSpPr>
          <p:cNvPr id="3" name="Marcador de contenido 2"/>
          <p:cNvSpPr>
            <a:spLocks noGrp="1"/>
          </p:cNvSpPr>
          <p:nvPr>
            <p:ph idx="1"/>
          </p:nvPr>
        </p:nvSpPr>
        <p:spPr>
          <a:xfrm>
            <a:off x="838199" y="1224366"/>
            <a:ext cx="10765221" cy="4952597"/>
          </a:xfrm>
        </p:spPr>
        <p:txBody>
          <a:bodyPr>
            <a:noAutofit/>
          </a:bodyPr>
          <a:lstStyle/>
          <a:p>
            <a:pPr marL="0" indent="0">
              <a:buNone/>
            </a:pPr>
            <a:r>
              <a:rPr lang="es-ES"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Jueves, 2 de noviembre</a:t>
            </a:r>
          </a:p>
          <a:p>
            <a:pPr marL="0" indent="0" algn="just">
              <a:lnSpc>
                <a:spcPct val="100000"/>
              </a:lnSpc>
              <a:spcBef>
                <a:spcPts val="600"/>
              </a:spcBef>
              <a:spcAft>
                <a:spcPts val="600"/>
              </a:spcAft>
              <a:buNone/>
            </a:pP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11:00 </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Recepción y acreditación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asistentes</a:t>
            </a:r>
          </a:p>
          <a:p>
            <a:pPr marL="0" indent="0" algn="just">
              <a:lnSpc>
                <a:spcPct val="100000"/>
              </a:lnSpc>
              <a:spcBef>
                <a:spcPts val="600"/>
              </a:spcBef>
              <a:spcAft>
                <a:spcPts val="600"/>
              </a:spcAft>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12:00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Apertura de la Conferencia. Mesa inaugural: autoridades locales y representantes entidades organizadoras</a:t>
            </a: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lgn="just">
              <a:lnSpc>
                <a:spcPct val="100000"/>
              </a:lnSpc>
              <a:spcBef>
                <a:spcPts val="500"/>
              </a:spcBef>
              <a:spcAft>
                <a:spcPts val="500"/>
              </a:spcAft>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12:30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Ponencia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inaugural: </a:t>
            </a: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“La adicción no es una enfermedad: ¿eso importa?”</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Ponente</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José Ramón Fernández Hermida. Profesor Titular de la Facultad de Psicología de la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Universidad </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de Oviedo. Co-director del master en adicciones de Proyecto Hombre y la Universidad de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Oviedo </a:t>
            </a:r>
          </a:p>
          <a:p>
            <a:pPr marL="0" indent="0" algn="just">
              <a:lnSpc>
                <a:spcPct val="100000"/>
              </a:lnSpc>
              <a:spcAft>
                <a:spcPts val="800"/>
              </a:spcAft>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13:30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“Evolución de la intervención en adicciones a lo largo de los últimos 25 años, alternativas y buenas prácticas”. </a:t>
            </a: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Prof</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Dr. Paolo Stocco (Presidente Honorario de Italia en </a:t>
            </a:r>
            <a:r>
              <a:rPr lang="es-ES" sz="2400" dirty="0" err="1">
                <a:solidFill>
                  <a:srgbClr val="1F3864"/>
                </a:solidFill>
                <a:latin typeface="Gabriola" panose="04040605051002020D02" pitchFamily="82" charset="0"/>
                <a:ea typeface="Calibri" panose="020F0502020204030204" pitchFamily="34" charset="0"/>
                <a:cs typeface="Times New Roman" panose="02020603050405020304" pitchFamily="18" charset="0"/>
              </a:rPr>
              <a:t>EuroTC</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y Director-presidente del Centro terapéutico Villa-Renata en Venecia) y D.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Luis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Bononato</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(Presidente </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de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la Asociación Nacional de Proyecto Hombre). </a:t>
            </a:r>
            <a:endPar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190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9933" y="511444"/>
            <a:ext cx="10895308" cy="5935851"/>
          </a:xfrm>
        </p:spPr>
        <p:txBody>
          <a:bodyPr>
            <a:normAutofit lnSpcReduction="10000"/>
          </a:bodyPr>
          <a:lstStyle/>
          <a:p>
            <a:pPr marL="0" indent="0">
              <a:buNone/>
            </a:pP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14:00</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COMIDA</a:t>
            </a:r>
          </a:p>
          <a:p>
            <a:pPr marL="0" indent="0">
              <a:buNone/>
            </a:pP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15:30</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Talleres: “Buenas prácticas para el tratamiento eficaz de las adicciones”</a:t>
            </a:r>
          </a:p>
          <a:p>
            <a:pPr marL="0" indent="0">
              <a:buNone/>
            </a:pP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17:30</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COFFE-BREAK: 15´</a:t>
            </a:r>
          </a:p>
          <a:p>
            <a:pPr marL="0" indent="0">
              <a:buNone/>
            </a:pPr>
            <a:r>
              <a:rPr lang="es-ES" sz="24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19:30</a:t>
            </a: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Fin de la Jornada de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trabajo</a:t>
            </a:r>
            <a:endParaRPr lang="es-ES" dirty="0" smtClean="0"/>
          </a:p>
          <a:p>
            <a:pPr marL="0" indent="0">
              <a:buNone/>
            </a:pP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Viernes, 3 de noviembre</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9:00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Mesa redonda: Plan europeo sobre drogas y cooperación con las organizaciones civiles (ONG)</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10:00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Mesa redonda: Experiencias de ámbito  internacional en el tratamiento en adicciones.</a:t>
            </a: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Colombia: Padre Gabriel Mejía (Hogares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Claret</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Nicaragua: Dª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Gissel</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Leal (CENICSOL-Managua)</a:t>
            </a: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Ucrania: D. Alexander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Akhmov</a:t>
            </a:r>
            <a:endPar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Irán: D. Abbas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Seylamizade</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Rebirth</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Society</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Mexico</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Dª Carmen Fernandez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Carceres</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(CIJ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Mexico</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707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7423" y="449450"/>
            <a:ext cx="10941803" cy="6044339"/>
          </a:xfrm>
        </p:spPr>
        <p:txBody>
          <a:bodyPr>
            <a:normAutofit/>
          </a:bodyPr>
          <a:lstStyle/>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11:30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err="1"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Coffee-brek</a:t>
            </a:r>
            <a:endPar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12:oo</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Talleres</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14:00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Comida/Descanso</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15:30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Talleres</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17:30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Fin jornada de trabajo</a:t>
            </a:r>
          </a:p>
          <a:p>
            <a:pPr marL="0" indent="0">
              <a:buNone/>
            </a:pP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buNone/>
            </a:pPr>
            <a:r>
              <a:rPr lang="es-ES"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Sábado, 4 de noviembre</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9:30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Presentación poster seleccionados</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10:30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Ponencia de cierre: </a:t>
            </a: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“Nuevo concepto del hombre y la realidad”</a:t>
            </a:r>
          </a:p>
          <a:p>
            <a:pPr marL="0" indent="0">
              <a:buNone/>
            </a:pPr>
            <a:r>
              <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Ponente: Gonzalo Rodríguez-Fraile: Fundador de la Fundación “Desarrollo de la consciencia”</a:t>
            </a:r>
          </a:p>
          <a:p>
            <a:pPr marL="0" indent="0">
              <a:buNone/>
            </a:pP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12:00</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2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Cierre Conferencia y </a:t>
            </a:r>
            <a:r>
              <a:rPr lang="es-ES" sz="24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Mesa de Clausura</a:t>
            </a:r>
          </a:p>
          <a:p>
            <a:pPr marL="0" indent="0">
              <a:buNone/>
            </a:pPr>
            <a:endParaRPr lang="es-ES" sz="24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09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a:effectLst>
            <a:outerShdw blurRad="977900" dist="50800" dir="5400000" algn="ctr" rotWithShape="0">
              <a:srgbClr val="000000">
                <a:alpha val="43137"/>
              </a:srgbClr>
            </a:outerShdw>
            <a:reflection stA="0" endPos="65000" dist="50800" dir="5400000" sy="-100000" algn="bl" rotWithShape="0"/>
          </a:effectLst>
        </p:spPr>
      </p:pic>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a:off x="0" y="0"/>
            <a:ext cx="7780270" cy="3042137"/>
          </a:xfrm>
          <a:prstGeom prst="rect">
            <a:avLst/>
          </a:prstGeom>
          <a:ln>
            <a:noFill/>
          </a:ln>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351" y="3042137"/>
            <a:ext cx="5246919" cy="3815863"/>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41054"/>
            <a:ext cx="2866292" cy="3816946"/>
          </a:xfrm>
          <a:prstGeom prst="rect">
            <a:avLst/>
          </a:prstGeom>
        </p:spPr>
      </p:pic>
    </p:spTree>
    <p:extLst>
      <p:ext uri="{BB962C8B-B14F-4D97-AF65-F5344CB8AC3E}">
        <p14:creationId xmlns:p14="http://schemas.microsoft.com/office/powerpoint/2010/main" val="337303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17000" b="-17000"/>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838200" y="365126"/>
            <a:ext cx="10515600" cy="865798"/>
          </a:xfrm>
        </p:spPr>
        <p:txBody>
          <a:bodyPr>
            <a:normAutofit fontScale="90000"/>
          </a:bodyPr>
          <a:lstStyle/>
          <a:p>
            <a:pPr algn="ctr">
              <a:lnSpc>
                <a:spcPct val="107000"/>
              </a:lnSpc>
              <a:spcAft>
                <a:spcPts val="800"/>
              </a:spcAft>
            </a:pPr>
            <a:r>
              <a:rPr lang="es-ES" sz="40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
            </a:r>
            <a:br>
              <a:rPr lang="es-ES" sz="40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br>
            <a:r>
              <a:rPr lang="es-ES" sz="49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Programa alternativo/tiempo de encuentro y convivencia</a:t>
            </a:r>
            <a:r>
              <a:rPr lang="es-ES"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es-ES"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4" name="Marcador de contenido 3"/>
          <p:cNvSpPr>
            <a:spLocks noGrp="1"/>
          </p:cNvSpPr>
          <p:nvPr>
            <p:ph idx="1"/>
          </p:nvPr>
        </p:nvSpPr>
        <p:spPr>
          <a:xfrm>
            <a:off x="838200" y="2338754"/>
            <a:ext cx="10515600" cy="3838209"/>
          </a:xfrm>
        </p:spPr>
        <p:txBody>
          <a:bodyPr>
            <a:normAutofit/>
          </a:bodyPr>
          <a:lstStyle/>
          <a:p>
            <a:pPr marL="0" indent="0" algn="just">
              <a:buNone/>
            </a:pPr>
            <a:r>
              <a:rPr lang="es-E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La ciudad de Toledo, declarada Patrimonio de la Humanidad por la UNESCO en 1986, </a:t>
            </a: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está enclavada en un promontorio rocoso rodeado por el río </a:t>
            </a: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Tajo. Perderse </a:t>
            </a: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entre sus estrechas callejuelas, plazas y jardines convierten su visita en una experiencia sin comparación. Hecha para caminar por sus largas cuestas y mirar sobre su horizonte, sobre Toledo se levantan un buen número de monumentos, rodeados de inolvidables rincones y espacios que despiertan sensaciones a ojos de quienes la visitan y de quienes tienen la suerte de vivir en </a:t>
            </a: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ella.</a:t>
            </a:r>
          </a:p>
          <a:p>
            <a:endParaRPr lang="es-ES" dirty="0"/>
          </a:p>
        </p:txBody>
      </p:sp>
    </p:spTree>
    <p:extLst>
      <p:ext uri="{BB962C8B-B14F-4D97-AF65-F5344CB8AC3E}">
        <p14:creationId xmlns:p14="http://schemas.microsoft.com/office/powerpoint/2010/main" val="1135875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34000" cy="6858000"/>
          </a:xfrm>
          <a:prstGeom prst="rect">
            <a:avLst/>
          </a:prstGeom>
        </p:spPr>
      </p:pic>
    </p:spTree>
    <p:extLst>
      <p:ext uri="{BB962C8B-B14F-4D97-AF65-F5344CB8AC3E}">
        <p14:creationId xmlns:p14="http://schemas.microsoft.com/office/powerpoint/2010/main" val="3975686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62354" y="136525"/>
            <a:ext cx="10515600" cy="1325563"/>
          </a:xfrm>
        </p:spPr>
        <p:txBody>
          <a:bodyPr>
            <a:normAutofit/>
          </a:bodyPr>
          <a:lstStyle/>
          <a:p>
            <a:r>
              <a:rPr lang="es-ES" sz="4800" b="1" dirty="0" smtClean="0">
                <a:solidFill>
                  <a:schemeClr val="accent5">
                    <a:lumMod val="50000"/>
                  </a:schemeClr>
                </a:solidFill>
                <a:latin typeface="Gabriola" panose="04040605051002020D02" pitchFamily="82" charset="0"/>
              </a:rPr>
              <a:t>Programa alternativo/cultural…</a:t>
            </a:r>
            <a:endParaRPr lang="es-ES" sz="4800" b="1" dirty="0">
              <a:solidFill>
                <a:schemeClr val="accent5">
                  <a:lumMod val="50000"/>
                </a:schemeClr>
              </a:solidFill>
              <a:latin typeface="Gabriola" panose="04040605051002020D02" pitchFamily="82" charset="0"/>
            </a:endParaRPr>
          </a:p>
        </p:txBody>
      </p:sp>
      <p:sp>
        <p:nvSpPr>
          <p:cNvPr id="3" name="Marcador de contenido 2"/>
          <p:cNvSpPr>
            <a:spLocks noGrp="1"/>
          </p:cNvSpPr>
          <p:nvPr>
            <p:ph idx="1"/>
          </p:nvPr>
        </p:nvSpPr>
        <p:spPr>
          <a:xfrm>
            <a:off x="838200" y="1568771"/>
            <a:ext cx="10515600" cy="4351338"/>
          </a:xfrm>
        </p:spPr>
        <p:txBody>
          <a:bodyPr>
            <a:normAutofit/>
          </a:bodyPr>
          <a:lstStyle/>
          <a:p>
            <a:pPr lvl="0"/>
            <a:r>
              <a:rPr lang="es-ES" sz="3600" b="1" dirty="0">
                <a:solidFill>
                  <a:schemeClr val="accent5">
                    <a:lumMod val="50000"/>
                  </a:schemeClr>
                </a:solidFill>
                <a:latin typeface="Gabriola" panose="04040605051002020D02" pitchFamily="82" charset="0"/>
              </a:rPr>
              <a:t>Jueves, 2 de noviembre</a:t>
            </a:r>
            <a:endParaRPr lang="es-ES" sz="3600" dirty="0">
              <a:solidFill>
                <a:schemeClr val="accent5">
                  <a:lumMod val="50000"/>
                </a:schemeClr>
              </a:solidFill>
              <a:latin typeface="Gabriola" panose="04040605051002020D02" pitchFamily="82" charset="0"/>
            </a:endParaRPr>
          </a:p>
          <a:p>
            <a:pPr marL="457200" lvl="1" indent="0">
              <a:buNone/>
            </a:pPr>
            <a:r>
              <a:rPr lang="es-ES" sz="3600" dirty="0" smtClean="0">
                <a:solidFill>
                  <a:schemeClr val="accent5">
                    <a:lumMod val="50000"/>
                  </a:schemeClr>
                </a:solidFill>
                <a:latin typeface="Gabriola" panose="04040605051002020D02" pitchFamily="82" charset="0"/>
              </a:rPr>
              <a:t>20:00 </a:t>
            </a:r>
            <a:r>
              <a:rPr lang="es-ES" sz="3600" b="1" dirty="0">
                <a:solidFill>
                  <a:schemeClr val="accent5">
                    <a:lumMod val="50000"/>
                  </a:schemeClr>
                </a:solidFill>
                <a:latin typeface="Gabriola" panose="04040605051002020D02" pitchFamily="82" charset="0"/>
              </a:rPr>
              <a:t>Visita nocturna </a:t>
            </a:r>
            <a:r>
              <a:rPr lang="es-ES" sz="3600" dirty="0">
                <a:solidFill>
                  <a:schemeClr val="accent5">
                    <a:lumMod val="50000"/>
                  </a:schemeClr>
                </a:solidFill>
                <a:latin typeface="Gabriola" panose="04040605051002020D02" pitchFamily="82" charset="0"/>
              </a:rPr>
              <a:t>guiada por la ciudad de </a:t>
            </a:r>
            <a:r>
              <a:rPr lang="es-ES" sz="3600" dirty="0" smtClean="0">
                <a:solidFill>
                  <a:schemeClr val="accent5">
                    <a:lumMod val="50000"/>
                  </a:schemeClr>
                </a:solidFill>
                <a:latin typeface="Gabriola" panose="04040605051002020D02" pitchFamily="82" charset="0"/>
              </a:rPr>
              <a:t>Toledo</a:t>
            </a:r>
            <a:r>
              <a:rPr lang="es-ES" sz="3600" b="1" dirty="0" smtClean="0">
                <a:solidFill>
                  <a:schemeClr val="accent5">
                    <a:lumMod val="50000"/>
                  </a:schemeClr>
                </a:solidFill>
                <a:latin typeface="Gabriola" panose="04040605051002020D02" pitchFamily="82" charset="0"/>
              </a:rPr>
              <a:t>.</a:t>
            </a:r>
          </a:p>
          <a:p>
            <a:pPr marL="457200" lvl="1" indent="0">
              <a:buNone/>
            </a:pPr>
            <a:endParaRPr lang="es-ES" sz="3600" dirty="0" smtClean="0">
              <a:solidFill>
                <a:schemeClr val="accent5">
                  <a:lumMod val="50000"/>
                </a:schemeClr>
              </a:solidFill>
              <a:latin typeface="Gabriola" panose="04040605051002020D02" pitchFamily="82" charset="0"/>
            </a:endParaRPr>
          </a:p>
          <a:p>
            <a:pPr lvl="0"/>
            <a:r>
              <a:rPr lang="es-ES" sz="3600" b="1" dirty="0" smtClean="0">
                <a:solidFill>
                  <a:schemeClr val="accent5">
                    <a:lumMod val="50000"/>
                  </a:schemeClr>
                </a:solidFill>
                <a:latin typeface="Gabriola" panose="04040605051002020D02" pitchFamily="82" charset="0"/>
              </a:rPr>
              <a:t>Viernes, 3 de noviembre</a:t>
            </a:r>
            <a:endParaRPr lang="es-ES" sz="3600" dirty="0" smtClean="0">
              <a:solidFill>
                <a:schemeClr val="accent5">
                  <a:lumMod val="50000"/>
                </a:schemeClr>
              </a:solidFill>
              <a:latin typeface="Gabriola" panose="04040605051002020D02" pitchFamily="82" charset="0"/>
            </a:endParaRPr>
          </a:p>
          <a:p>
            <a:pPr marL="457200" lvl="1" indent="0" algn="just">
              <a:buNone/>
            </a:pPr>
            <a:r>
              <a:rPr lang="es-ES" sz="3600" dirty="0" smtClean="0">
                <a:solidFill>
                  <a:schemeClr val="accent5">
                    <a:lumMod val="50000"/>
                  </a:schemeClr>
                </a:solidFill>
                <a:latin typeface="Gabriola" panose="04040605051002020D02" pitchFamily="82" charset="0"/>
              </a:rPr>
              <a:t>20:30</a:t>
            </a:r>
            <a:r>
              <a:rPr lang="es-ES" sz="3600" b="1" dirty="0" smtClean="0">
                <a:solidFill>
                  <a:schemeClr val="accent5">
                    <a:lumMod val="50000"/>
                  </a:schemeClr>
                </a:solidFill>
                <a:latin typeface="Gabriola" panose="04040605051002020D02" pitchFamily="82" charset="0"/>
              </a:rPr>
              <a:t> </a:t>
            </a:r>
            <a:r>
              <a:rPr lang="es-ES" sz="3600" b="1" dirty="0">
                <a:solidFill>
                  <a:schemeClr val="accent5">
                    <a:lumMod val="50000"/>
                  </a:schemeClr>
                </a:solidFill>
                <a:latin typeface="Gabriola" panose="04040605051002020D02" pitchFamily="82" charset="0"/>
              </a:rPr>
              <a:t>Concierto en la Catedral de Santa María de Toledo </a:t>
            </a:r>
            <a:r>
              <a:rPr lang="es-ES" sz="3600" dirty="0">
                <a:solidFill>
                  <a:schemeClr val="accent5">
                    <a:lumMod val="50000"/>
                  </a:schemeClr>
                </a:solidFill>
                <a:latin typeface="Gabriola" panose="04040605051002020D02" pitchFamily="82" charset="0"/>
              </a:rPr>
              <a:t>a cargo</a:t>
            </a:r>
            <a:r>
              <a:rPr lang="es-ES" sz="3600" b="1" dirty="0">
                <a:solidFill>
                  <a:schemeClr val="accent5">
                    <a:lumMod val="50000"/>
                  </a:schemeClr>
                </a:solidFill>
                <a:latin typeface="Gabriola" panose="04040605051002020D02" pitchFamily="82" charset="0"/>
              </a:rPr>
              <a:t> </a:t>
            </a:r>
            <a:r>
              <a:rPr lang="es-ES" sz="3600" dirty="0">
                <a:solidFill>
                  <a:schemeClr val="accent5">
                    <a:lumMod val="50000"/>
                  </a:schemeClr>
                </a:solidFill>
                <a:latin typeface="Gabriola" panose="04040605051002020D02" pitchFamily="82" charset="0"/>
              </a:rPr>
              <a:t>de </a:t>
            </a:r>
            <a:r>
              <a:rPr lang="es-ES" sz="3600" b="1" dirty="0">
                <a:solidFill>
                  <a:schemeClr val="accent5">
                    <a:lumMod val="50000"/>
                  </a:schemeClr>
                </a:solidFill>
                <a:latin typeface="Gabriola" panose="04040605051002020D02" pitchFamily="82" charset="0"/>
              </a:rPr>
              <a:t>Amancio </a:t>
            </a:r>
            <a:r>
              <a:rPr lang="es-ES" sz="3600" b="1" dirty="0" smtClean="0">
                <a:solidFill>
                  <a:schemeClr val="accent5">
                    <a:lumMod val="50000"/>
                  </a:schemeClr>
                </a:solidFill>
                <a:latin typeface="Gabriola" panose="04040605051002020D02" pitchFamily="82" charset="0"/>
              </a:rPr>
              <a:t>Prada, acompañado por el “Coro del Vaticano“.</a:t>
            </a:r>
          </a:p>
          <a:p>
            <a:pPr marL="457200" lvl="1" indent="0" algn="just">
              <a:buNone/>
            </a:pPr>
            <a:r>
              <a:rPr lang="es-ES" sz="3600" i="1" dirty="0" smtClean="0">
                <a:solidFill>
                  <a:schemeClr val="accent5">
                    <a:lumMod val="50000"/>
                  </a:schemeClr>
                </a:solidFill>
                <a:latin typeface="Gabriola" panose="04040605051002020D02" pitchFamily="82" charset="0"/>
              </a:rPr>
              <a:t>“Cántico </a:t>
            </a:r>
            <a:r>
              <a:rPr lang="es-ES" sz="3600" i="1" dirty="0">
                <a:solidFill>
                  <a:schemeClr val="accent5">
                    <a:lumMod val="50000"/>
                  </a:schemeClr>
                </a:solidFill>
                <a:latin typeface="Gabriola" panose="04040605051002020D02" pitchFamily="82" charset="0"/>
              </a:rPr>
              <a:t>espiritual”</a:t>
            </a:r>
            <a:r>
              <a:rPr lang="es-ES" sz="3600" dirty="0">
                <a:solidFill>
                  <a:schemeClr val="accent5">
                    <a:lumMod val="50000"/>
                  </a:schemeClr>
                </a:solidFill>
                <a:latin typeface="Gabriola" panose="04040605051002020D02" pitchFamily="82" charset="0"/>
              </a:rPr>
              <a:t> de San Juan de la Cruz</a:t>
            </a:r>
          </a:p>
          <a:p>
            <a:endParaRPr lang="es-ES" dirty="0"/>
          </a:p>
        </p:txBody>
      </p:sp>
    </p:spTree>
    <p:extLst>
      <p:ext uri="{BB962C8B-B14F-4D97-AF65-F5344CB8AC3E}">
        <p14:creationId xmlns:p14="http://schemas.microsoft.com/office/powerpoint/2010/main" val="21158011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6435" y="0"/>
            <a:ext cx="2095500" cy="2190750"/>
          </a:xfrm>
          <a:prstGeom prst="rect">
            <a:avLst/>
          </a:prstGeom>
        </p:spPr>
      </p:pic>
      <p:sp>
        <p:nvSpPr>
          <p:cNvPr id="3" name="Marcador de contenido 2"/>
          <p:cNvSpPr>
            <a:spLocks noGrp="1"/>
          </p:cNvSpPr>
          <p:nvPr>
            <p:ph idx="1"/>
          </p:nvPr>
        </p:nvSpPr>
        <p:spPr>
          <a:xfrm>
            <a:off x="838200" y="298938"/>
            <a:ext cx="10873154" cy="6224954"/>
          </a:xfrm>
        </p:spPr>
        <p:txBody>
          <a:bodyPr>
            <a:normAutofit fontScale="92500" lnSpcReduction="10000"/>
          </a:bodyPr>
          <a:lstStyle/>
          <a:p>
            <a:pPr marL="0" indent="0" algn="just">
              <a:lnSpc>
                <a:spcPct val="115000"/>
              </a:lnSpc>
              <a:spcAft>
                <a:spcPts val="0"/>
              </a:spcAft>
              <a:buNone/>
            </a:pPr>
            <a:r>
              <a:rPr lang="es-ES" sz="52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Inscripción y precios…</a:t>
            </a:r>
          </a:p>
          <a:p>
            <a:pPr marL="0" indent="0" algn="just">
              <a:lnSpc>
                <a:spcPct val="115000"/>
              </a:lnSpc>
              <a:spcAft>
                <a:spcPts val="0"/>
              </a:spcAft>
              <a:buNone/>
            </a:pPr>
            <a:r>
              <a:rPr lang="es-ES" sz="46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En el precio de la inscripción </a:t>
            </a:r>
            <a:r>
              <a:rPr lang="es-ES" sz="46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se incluye</a:t>
            </a:r>
            <a:r>
              <a:rPr lang="es-ES" sz="46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endParaRPr lang="es-ES" sz="4600" dirty="0" smtClean="0">
              <a:latin typeface="Gabriola" panose="04040605051002020D02" pitchFamily="82"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ES" sz="4100" dirty="0" smtClean="0">
                <a:solidFill>
                  <a:schemeClr val="accent5">
                    <a:lumMod val="50000"/>
                  </a:schemeClr>
                </a:solidFill>
                <a:latin typeface="Gabriola" panose="04040605051002020D02" pitchFamily="82" charset="0"/>
                <a:ea typeface="Calibri" panose="020F0502020204030204" pitchFamily="34" charset="0"/>
                <a:cs typeface="Times New Roman" panose="02020603050405020304" pitchFamily="18" charset="0"/>
              </a:rPr>
              <a:t>Matrícula congreso para asistencia a todas sus actividades y dos talleres a elegir (según preferencias marcadas)</a:t>
            </a:r>
            <a:endParaRPr lang="es-ES" sz="4100" dirty="0">
              <a:solidFill>
                <a:schemeClr val="accent5">
                  <a:lumMod val="50000"/>
                </a:schemeClr>
              </a:solidFill>
              <a:latin typeface="Gabriola" panose="04040605051002020D02" pitchFamily="82"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ES" sz="4100" dirty="0" err="1">
                <a:solidFill>
                  <a:schemeClr val="accent5">
                    <a:lumMod val="50000"/>
                  </a:schemeClr>
                </a:solidFill>
                <a:latin typeface="Gabriola" panose="04040605051002020D02" pitchFamily="82" charset="0"/>
                <a:ea typeface="Calibri" panose="020F0502020204030204" pitchFamily="34" charset="0"/>
                <a:cs typeface="Times New Roman" panose="02020603050405020304" pitchFamily="18" charset="0"/>
              </a:rPr>
              <a:t>Coffee</a:t>
            </a:r>
            <a:r>
              <a:rPr lang="es-ES" sz="4100" dirty="0">
                <a:solidFill>
                  <a:schemeClr val="accent5">
                    <a:lumMod val="50000"/>
                  </a:schemeClr>
                </a:solidFill>
                <a:latin typeface="Gabriola" panose="04040605051002020D02" pitchFamily="82" charset="0"/>
                <a:ea typeface="Calibri" panose="020F0502020204030204" pitchFamily="34" charset="0"/>
                <a:cs typeface="Times New Roman" panose="02020603050405020304" pitchFamily="18" charset="0"/>
              </a:rPr>
              <a:t>-break y comidas del jueves y viernes</a:t>
            </a:r>
          </a:p>
          <a:p>
            <a:pPr marL="342900" lvl="0" indent="-342900" algn="just">
              <a:lnSpc>
                <a:spcPct val="115000"/>
              </a:lnSpc>
              <a:spcAft>
                <a:spcPts val="0"/>
              </a:spcAft>
              <a:buFont typeface="Wingdings" panose="05000000000000000000" pitchFamily="2" charset="2"/>
              <a:buChar char=""/>
            </a:pPr>
            <a:r>
              <a:rPr lang="es-ES" sz="4100" dirty="0">
                <a:solidFill>
                  <a:schemeClr val="accent5">
                    <a:lumMod val="50000"/>
                  </a:schemeClr>
                </a:solidFill>
                <a:latin typeface="Gabriola" panose="04040605051002020D02" pitchFamily="82" charset="0"/>
                <a:ea typeface="Calibri" panose="020F0502020204030204" pitchFamily="34" charset="0"/>
                <a:cs typeface="Times New Roman" panose="02020603050405020304" pitchFamily="18" charset="0"/>
              </a:rPr>
              <a:t>Visita guiada por Toledo</a:t>
            </a:r>
          </a:p>
          <a:p>
            <a:pPr marL="342900" lvl="0" indent="-342900" algn="just">
              <a:lnSpc>
                <a:spcPct val="115000"/>
              </a:lnSpc>
              <a:spcAft>
                <a:spcPts val="800"/>
              </a:spcAft>
              <a:buFont typeface="Wingdings" panose="05000000000000000000" pitchFamily="2" charset="2"/>
              <a:buChar char=""/>
            </a:pPr>
            <a:r>
              <a:rPr lang="es-ES" sz="4100" dirty="0">
                <a:solidFill>
                  <a:schemeClr val="accent5">
                    <a:lumMod val="50000"/>
                  </a:schemeClr>
                </a:solidFill>
                <a:latin typeface="Gabriola" panose="04040605051002020D02" pitchFamily="82" charset="0"/>
                <a:ea typeface="Calibri" panose="020F0502020204030204" pitchFamily="34" charset="0"/>
                <a:cs typeface="Times New Roman" panose="02020603050405020304" pitchFamily="18" charset="0"/>
              </a:rPr>
              <a:t>Concierto en la catedral de Amancio Prada</a:t>
            </a:r>
          </a:p>
          <a:p>
            <a:pPr lvl="1">
              <a:lnSpc>
                <a:spcPct val="107000"/>
              </a:lnSpc>
              <a:spcAft>
                <a:spcPts val="800"/>
              </a:spcAft>
            </a:pPr>
            <a:r>
              <a:rPr lang="es-ES" sz="47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Tarifa general…………………………………………………………………150 €</a:t>
            </a:r>
          </a:p>
          <a:p>
            <a:endParaRPr lang="es-ES" dirty="0"/>
          </a:p>
        </p:txBody>
      </p:sp>
    </p:spTree>
    <p:extLst>
      <p:ext uri="{BB962C8B-B14F-4D97-AF65-F5344CB8AC3E}">
        <p14:creationId xmlns:p14="http://schemas.microsoft.com/office/powerpoint/2010/main" val="1787050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838200" y="650631"/>
            <a:ext cx="10515600" cy="5526332"/>
          </a:xfrm>
        </p:spPr>
        <p:txBody>
          <a:bodyPr/>
          <a:lstStyle/>
          <a:p>
            <a:pPr marL="0" indent="0">
              <a:lnSpc>
                <a:spcPct val="107000"/>
              </a:lnSpc>
              <a:spcAft>
                <a:spcPts val="800"/>
              </a:spcAft>
              <a:buNone/>
            </a:pPr>
            <a:r>
              <a:rPr lang="es-ES" sz="48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Alojamiento…</a:t>
            </a:r>
          </a:p>
          <a:p>
            <a:pPr marL="0" indent="0">
              <a:lnSpc>
                <a:spcPct val="107000"/>
              </a:lnSpc>
              <a:spcAft>
                <a:spcPts val="800"/>
              </a:spcAft>
              <a:buNone/>
            </a:pPr>
            <a:r>
              <a:rPr lang="es-ES" sz="36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El hotel Beatriz </a:t>
            </a:r>
            <a:r>
              <a:rPr lang="es-ES" sz="36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ofrece diferentes opciones que os presentamos:</a:t>
            </a:r>
            <a:endParaRPr lang="es-ES" sz="3600" dirty="0">
              <a:latin typeface="Gabriola" panose="04040605051002020D02" pitchFamily="82"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Habitación triple……………………………………30€ /persona y noche</a:t>
            </a:r>
            <a:endParaRPr lang="es-ES" sz="3200" dirty="0">
              <a:latin typeface="Gabriola" panose="04040605051002020D02" pitchFamily="82"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Habitación doble…………………………………...40€/persona y noche</a:t>
            </a:r>
            <a:endParaRPr lang="es-ES" sz="3200" dirty="0">
              <a:latin typeface="Gabriola" panose="04040605051002020D02" pitchFamily="82"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Habitación individual……………………………..75€/persona y noche</a:t>
            </a:r>
            <a:endParaRPr lang="es-ES" sz="3200" dirty="0">
              <a:latin typeface="Gabriola" panose="04040605051002020D02" pitchFamily="82"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En cualquiera de las modalidades el precio incluye desayuno</a:t>
            </a:r>
            <a:endParaRPr lang="es-ES" sz="3200" dirty="0">
              <a:latin typeface="Gabriola" panose="04040605051002020D02" pitchFamily="82" charset="0"/>
              <a:ea typeface="Calibri" panose="020F0502020204030204" pitchFamily="34" charset="0"/>
              <a:cs typeface="Times New Roman" panose="02020603050405020304" pitchFamily="18" charset="0"/>
            </a:endParaRPr>
          </a:p>
          <a:p>
            <a:endParaRPr lang="es-ES" dirty="0"/>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536" y="5292260"/>
            <a:ext cx="3739295" cy="1312206"/>
          </a:xfrm>
          <a:prstGeom prst="rect">
            <a:avLst/>
          </a:prstGeom>
        </p:spPr>
      </p:pic>
    </p:spTree>
    <p:extLst>
      <p:ext uri="{BB962C8B-B14F-4D97-AF65-F5344CB8AC3E}">
        <p14:creationId xmlns:p14="http://schemas.microsoft.com/office/powerpoint/2010/main" val="3242805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4237892" y="3446585"/>
            <a:ext cx="7702062" cy="1037492"/>
          </a:xfrm>
        </p:spPr>
        <p:txBody>
          <a:bodyPr>
            <a:normAutofit/>
          </a:bodyPr>
          <a:lstStyle/>
          <a:p>
            <a:pPr marL="0" indent="0">
              <a:buNone/>
            </a:pPr>
            <a:r>
              <a:rPr lang="es-ES" sz="5400" b="1" dirty="0" smtClean="0">
                <a:solidFill>
                  <a:schemeClr val="accent5">
                    <a:lumMod val="50000"/>
                  </a:schemeClr>
                </a:solidFill>
                <a:latin typeface="Gabriola" panose="04040605051002020D02" pitchFamily="82" charset="0"/>
              </a:rPr>
              <a:t>         ¡¡¡Os esperamos en TOLEDO!!!</a:t>
            </a:r>
            <a:endParaRPr lang="es-ES" sz="5400" b="1" dirty="0">
              <a:solidFill>
                <a:schemeClr val="accent5">
                  <a:lumMod val="50000"/>
                </a:schemeClr>
              </a:solidFill>
              <a:latin typeface="Gabriola" panose="04040605051002020D02" pitchFamily="82" charset="0"/>
            </a:endParaRPr>
          </a:p>
        </p:txBody>
      </p:sp>
    </p:spTree>
    <p:extLst>
      <p:ext uri="{BB962C8B-B14F-4D97-AF65-F5344CB8AC3E}">
        <p14:creationId xmlns:p14="http://schemas.microsoft.com/office/powerpoint/2010/main" val="53300382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22" y="1500995"/>
            <a:ext cx="5786760" cy="4092631"/>
          </a:xfrm>
          <a:prstGeom prst="rect">
            <a:avLst/>
          </a:prstGeom>
        </p:spPr>
      </p:pic>
      <p:sp>
        <p:nvSpPr>
          <p:cNvPr id="2" name="Título 1"/>
          <p:cNvSpPr>
            <a:spLocks noGrp="1"/>
          </p:cNvSpPr>
          <p:nvPr>
            <p:ph type="title"/>
          </p:nvPr>
        </p:nvSpPr>
        <p:spPr>
          <a:xfrm>
            <a:off x="838200" y="365126"/>
            <a:ext cx="10515600" cy="946089"/>
          </a:xfrm>
          <a:noFill/>
        </p:spPr>
        <p:txBody>
          <a:bodyPr>
            <a:normAutofit/>
          </a:bodyPr>
          <a:lstStyle/>
          <a:p>
            <a:r>
              <a:rPr lang="es-ES" sz="4800" dirty="0" smtClean="0">
                <a:solidFill>
                  <a:schemeClr val="accent5">
                    <a:lumMod val="50000"/>
                  </a:schemeClr>
                </a:solidFill>
                <a:latin typeface="Gabriola" panose="04040605051002020D02" pitchFamily="82" charset="0"/>
              </a:rPr>
              <a:t>Organiza…</a:t>
            </a:r>
            <a:endParaRPr lang="es-ES" sz="4800" dirty="0">
              <a:solidFill>
                <a:schemeClr val="accent5">
                  <a:lumMod val="50000"/>
                </a:schemeClr>
              </a:solidFill>
              <a:latin typeface="Gabriola" panose="04040605051002020D02" pitchFamily="82" charset="0"/>
            </a:endParaRPr>
          </a:p>
        </p:txBody>
      </p:sp>
      <p:sp>
        <p:nvSpPr>
          <p:cNvPr id="3" name="Marcador de contenido 2"/>
          <p:cNvSpPr>
            <a:spLocks noGrp="1"/>
          </p:cNvSpPr>
          <p:nvPr>
            <p:ph idx="1"/>
          </p:nvPr>
        </p:nvSpPr>
        <p:spPr>
          <a:xfrm>
            <a:off x="5370372" y="1311214"/>
            <a:ext cx="6465069" cy="4796287"/>
          </a:xfrm>
          <a:noFill/>
        </p:spPr>
        <p:txBody>
          <a:bodyPr>
            <a:noAutofit/>
          </a:bodyPr>
          <a:lstStyle/>
          <a:p>
            <a:pPr marL="0" indent="0">
              <a:buNone/>
            </a:pPr>
            <a:r>
              <a:rPr lang="es-ES" sz="4000" b="1" dirty="0" smtClean="0">
                <a:solidFill>
                  <a:schemeClr val="accent5">
                    <a:lumMod val="50000"/>
                  </a:schemeClr>
                </a:solidFill>
                <a:latin typeface="Gabriola" panose="04040605051002020D02" pitchFamily="82" charset="0"/>
              </a:rPr>
              <a:t>Proyecto Hombre Castilla la Mancha cumple 25 años de trabajo en el campo de las adicciones y por ello este año organiza la Conferencia internacional anual de </a:t>
            </a:r>
            <a:r>
              <a:rPr lang="es-ES" sz="4000" b="1" dirty="0" err="1" smtClean="0">
                <a:solidFill>
                  <a:schemeClr val="accent5">
                    <a:lumMod val="50000"/>
                  </a:schemeClr>
                </a:solidFill>
                <a:latin typeface="Gabriola" panose="04040605051002020D02" pitchFamily="82" charset="0"/>
              </a:rPr>
              <a:t>EuroTC</a:t>
            </a:r>
            <a:r>
              <a:rPr lang="es-ES" sz="4000" b="1" dirty="0" smtClean="0">
                <a:solidFill>
                  <a:schemeClr val="accent5">
                    <a:lumMod val="50000"/>
                  </a:schemeClr>
                </a:solidFill>
                <a:latin typeface="Gabriola" panose="04040605051002020D02" pitchFamily="82" charset="0"/>
              </a:rPr>
              <a:t>, en colaboración con la Asociación Nacional de Proyecto Hombre y la Federación Italiana de comunidades terapéuticas.</a:t>
            </a:r>
            <a:endParaRPr lang="es-ES" sz="4000" dirty="0" smtClean="0">
              <a:solidFill>
                <a:schemeClr val="accent5">
                  <a:lumMod val="50000"/>
                </a:schemeClr>
              </a:solidFill>
              <a:latin typeface="Gabriola" panose="04040605051002020D02" pitchFamily="82" charset="0"/>
            </a:endParaRPr>
          </a:p>
          <a:p>
            <a:pPr marL="0" indent="0">
              <a:buNone/>
            </a:pPr>
            <a:endParaRPr lang="es-ES" sz="3600" dirty="0">
              <a:latin typeface="Gabriola" panose="04040605051002020D02" pitchFamily="82" charset="0"/>
            </a:endParaRPr>
          </a:p>
        </p:txBody>
      </p:sp>
    </p:spTree>
    <p:extLst>
      <p:ext uri="{BB962C8B-B14F-4D97-AF65-F5344CB8AC3E}">
        <p14:creationId xmlns:p14="http://schemas.microsoft.com/office/powerpoint/2010/main" val="2758168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7361327" y="224287"/>
            <a:ext cx="4423793" cy="1552754"/>
          </a:xfrm>
          <a:prstGeom prst="rect">
            <a:avLst/>
          </a:prstGeom>
        </p:spPr>
      </p:pic>
      <p:sp>
        <p:nvSpPr>
          <p:cNvPr id="3" name="Marcador de contenido 2"/>
          <p:cNvSpPr>
            <a:spLocks noGrp="1"/>
          </p:cNvSpPr>
          <p:nvPr>
            <p:ph idx="1"/>
          </p:nvPr>
        </p:nvSpPr>
        <p:spPr>
          <a:xfrm>
            <a:off x="838200" y="1552753"/>
            <a:ext cx="10515600" cy="4813541"/>
          </a:xfrm>
        </p:spPr>
        <p:txBody>
          <a:bodyPr>
            <a:normAutofit fontScale="92500" lnSpcReduction="20000"/>
          </a:bodyPr>
          <a:lstStyle/>
          <a:p>
            <a:pPr marL="0" indent="0" algn="just">
              <a:buNone/>
            </a:pPr>
            <a:endParaRPr lang="es-ES" sz="3900" b="1" dirty="0" smtClean="0">
              <a:solidFill>
                <a:schemeClr val="accent5">
                  <a:lumMod val="50000"/>
                </a:schemeClr>
              </a:solidFill>
              <a:latin typeface="Gabriola" panose="04040605051002020D02" pitchFamily="82" charset="0"/>
            </a:endParaRPr>
          </a:p>
          <a:p>
            <a:pPr marL="0" indent="0" algn="just">
              <a:buNone/>
            </a:pPr>
            <a:r>
              <a:rPr lang="es-ES" sz="3900" b="1" dirty="0" err="1" smtClean="0">
                <a:solidFill>
                  <a:schemeClr val="accent5">
                    <a:lumMod val="50000"/>
                  </a:schemeClr>
                </a:solidFill>
                <a:latin typeface="Gabriola" panose="04040605051002020D02" pitchFamily="82" charset="0"/>
              </a:rPr>
              <a:t>EuroTC</a:t>
            </a:r>
            <a:r>
              <a:rPr lang="es-ES" sz="3900" b="1" dirty="0" smtClean="0">
                <a:solidFill>
                  <a:schemeClr val="accent5">
                    <a:lumMod val="50000"/>
                  </a:schemeClr>
                </a:solidFill>
                <a:latin typeface="Gabriola" panose="04040605051002020D02" pitchFamily="82" charset="0"/>
              </a:rPr>
              <a:t> </a:t>
            </a:r>
            <a:r>
              <a:rPr lang="es-ES" sz="3900" b="1" dirty="0">
                <a:solidFill>
                  <a:schemeClr val="accent5">
                    <a:lumMod val="50000"/>
                  </a:schemeClr>
                </a:solidFill>
                <a:latin typeface="Gabriola" panose="04040605051002020D02" pitchFamily="82" charset="0"/>
              </a:rPr>
              <a:t>es una red de centros profesionales de tratamiento de la adicción que abarca 12 países europeos.</a:t>
            </a:r>
            <a:endParaRPr lang="es-ES" sz="3900" dirty="0">
              <a:solidFill>
                <a:schemeClr val="accent5">
                  <a:lumMod val="50000"/>
                </a:schemeClr>
              </a:solidFill>
              <a:latin typeface="Gabriola" panose="04040605051002020D02" pitchFamily="82" charset="0"/>
            </a:endParaRPr>
          </a:p>
          <a:p>
            <a:pPr marL="0" indent="0" algn="just">
              <a:buNone/>
            </a:pPr>
            <a:r>
              <a:rPr lang="es-ES" sz="3500" dirty="0">
                <a:solidFill>
                  <a:schemeClr val="accent5">
                    <a:lumMod val="50000"/>
                  </a:schemeClr>
                </a:solidFill>
                <a:latin typeface="Gabriola" panose="04040605051002020D02" pitchFamily="82" charset="0"/>
              </a:rPr>
              <a:t>La red proporciona el intercambio de conocimiento tanto entre profesionales como usuarios, que se realiza a través de reuniones y conferencias, actividades terapéuticas, creativas y deportivas comunes, capacitación e intercambio de personal.</a:t>
            </a:r>
          </a:p>
          <a:p>
            <a:pPr marL="0" indent="0" algn="just">
              <a:buNone/>
            </a:pPr>
            <a:r>
              <a:rPr lang="es-ES" sz="3500" dirty="0" smtClean="0">
                <a:solidFill>
                  <a:schemeClr val="accent5">
                    <a:lumMod val="50000"/>
                  </a:schemeClr>
                </a:solidFill>
                <a:latin typeface="Gabriola" panose="04040605051002020D02" pitchFamily="82" charset="0"/>
              </a:rPr>
              <a:t>Euro-TC </a:t>
            </a:r>
            <a:r>
              <a:rPr lang="es-ES" sz="3500" dirty="0">
                <a:solidFill>
                  <a:schemeClr val="accent5">
                    <a:lumMod val="50000"/>
                  </a:schemeClr>
                </a:solidFill>
                <a:latin typeface="Gabriola" panose="04040605051002020D02" pitchFamily="82" charset="0"/>
              </a:rPr>
              <a:t>es miembro de otras redes y órganos consultivos como el Foro de la Sociedad Civil sobre el Órgano Consultivo sobre Drogas de la Comisión Europea, el Foro de ONG de Viena sobre Organismos Nacionales de Estupefacientes (Órgano Consultivo de la ONUDD), ICAA - Consejo Internacional del Alcohol y las Toxicomanías, IREFREA y la recién creada red ECO en Asia.</a:t>
            </a:r>
          </a:p>
          <a:p>
            <a:endParaRPr lang="es-ES" dirty="0">
              <a:solidFill>
                <a:schemeClr val="accent5">
                  <a:lumMod val="50000"/>
                </a:schemeClr>
              </a:solidFill>
            </a:endParaRPr>
          </a:p>
        </p:txBody>
      </p:sp>
    </p:spTree>
    <p:extLst>
      <p:ext uri="{BB962C8B-B14F-4D97-AF65-F5344CB8AC3E}">
        <p14:creationId xmlns:p14="http://schemas.microsoft.com/office/powerpoint/2010/main" val="143960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23911">
              <a:schemeClr val="accent5">
                <a:lumMod val="20000"/>
                <a:lumOff val="80000"/>
              </a:schemeClr>
            </a:gs>
            <a:gs pos="64606">
              <a:schemeClr val="accent5">
                <a:lumMod val="20000"/>
                <a:lumOff val="80000"/>
              </a:schemeClr>
            </a:gs>
            <a:gs pos="55760">
              <a:srgbClr val="C1D3E3"/>
            </a:gs>
            <a:gs pos="74000">
              <a:schemeClr val="accent5">
                <a:lumMod val="40000"/>
                <a:lumOff val="60000"/>
              </a:schemeClr>
            </a:gs>
            <a:gs pos="83000">
              <a:schemeClr val="accent5">
                <a:lumMod val="60000"/>
                <a:lumOff val="40000"/>
              </a:schemeClr>
            </a:gs>
            <a:gs pos="11000">
              <a:schemeClr val="accent5">
                <a:lumMod val="20000"/>
                <a:lumOff val="80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27" y="329955"/>
            <a:ext cx="6321812" cy="3342910"/>
          </a:xfrm>
          <a:prstGeom prst="rect">
            <a:avLst/>
          </a:prstGeom>
          <a:effectLst>
            <a:softEdge rad="31750"/>
          </a:effectLst>
        </p:spPr>
      </p:pic>
      <p:sp>
        <p:nvSpPr>
          <p:cNvPr id="3" name="Marcador de contenido 2"/>
          <p:cNvSpPr>
            <a:spLocks noGrp="1"/>
          </p:cNvSpPr>
          <p:nvPr>
            <p:ph idx="1"/>
          </p:nvPr>
        </p:nvSpPr>
        <p:spPr>
          <a:xfrm>
            <a:off x="429075" y="2982744"/>
            <a:ext cx="10949354" cy="3194217"/>
          </a:xfrm>
        </p:spPr>
        <p:txBody>
          <a:bodyPr>
            <a:normAutofit/>
          </a:bodyPr>
          <a:lstStyle/>
          <a:p>
            <a:pPr marL="0" indent="0">
              <a:lnSpc>
                <a:spcPct val="107000"/>
              </a:lnSpc>
              <a:spcAft>
                <a:spcPts val="800"/>
              </a:spcAft>
              <a:buNone/>
            </a:pPr>
            <a:endParaRPr lang="es-ES" sz="44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a:p>
            <a:pPr marL="0" indent="0" algn="ctr">
              <a:lnSpc>
                <a:spcPct val="100000"/>
              </a:lnSpc>
              <a:spcAft>
                <a:spcPts val="800"/>
              </a:spcAft>
              <a:buNone/>
            </a:pPr>
            <a:r>
              <a:rPr lang="es-ES" sz="48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48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Lugar de celebración: </a:t>
            </a:r>
            <a:r>
              <a:rPr lang="es-ES" sz="48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Hotel Beatriz</a:t>
            </a:r>
            <a:r>
              <a:rPr lang="es-ES" sz="48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 </a:t>
            </a:r>
            <a:r>
              <a:rPr lang="es-ES" sz="48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Toledo (España)</a:t>
            </a:r>
            <a:endParaRPr lang="es-ES" sz="4400" dirty="0">
              <a:latin typeface="Gabriola" panose="04040605051002020D02" pitchFamily="82" charset="0"/>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0390" y="4944908"/>
            <a:ext cx="3780693" cy="1670929"/>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474" y="329956"/>
            <a:ext cx="4342116" cy="3342910"/>
          </a:xfrm>
          <a:prstGeom prst="rect">
            <a:avLst/>
          </a:prstGeom>
        </p:spPr>
      </p:pic>
    </p:spTree>
    <p:extLst>
      <p:ext uri="{BB962C8B-B14F-4D97-AF65-F5344CB8AC3E}">
        <p14:creationId xmlns:p14="http://schemas.microsoft.com/office/powerpoint/2010/main" val="312032594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23911">
              <a:schemeClr val="accent5">
                <a:lumMod val="20000"/>
                <a:lumOff val="80000"/>
              </a:schemeClr>
            </a:gs>
            <a:gs pos="64606">
              <a:schemeClr val="accent5">
                <a:lumMod val="20000"/>
                <a:lumOff val="80000"/>
              </a:schemeClr>
            </a:gs>
            <a:gs pos="55760">
              <a:srgbClr val="C1D3E3"/>
            </a:gs>
            <a:gs pos="74000">
              <a:schemeClr val="accent5">
                <a:lumMod val="40000"/>
                <a:lumOff val="60000"/>
              </a:schemeClr>
            </a:gs>
            <a:gs pos="83000">
              <a:schemeClr val="accent5">
                <a:lumMod val="60000"/>
                <a:lumOff val="40000"/>
              </a:schemeClr>
            </a:gs>
            <a:gs pos="11000">
              <a:schemeClr val="accent5">
                <a:lumMod val="20000"/>
                <a:lumOff val="80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86596"/>
            <a:ext cx="10515600" cy="1104092"/>
          </a:xfrm>
        </p:spPr>
        <p:txBody>
          <a:bodyPr>
            <a:noAutofit/>
          </a:bodyPr>
          <a:lstStyle/>
          <a:p>
            <a:r>
              <a:rPr lang="es-ES" sz="4800" b="1" dirty="0" smtClean="0">
                <a:solidFill>
                  <a:schemeClr val="accent5">
                    <a:lumMod val="50000"/>
                  </a:schemeClr>
                </a:solidFill>
                <a:latin typeface="Gabriola" panose="04040605051002020D02" pitchFamily="82" charset="0"/>
              </a:rPr>
              <a:t>Objetivo…</a:t>
            </a:r>
            <a:endParaRPr lang="es-ES" sz="4800" dirty="0">
              <a:solidFill>
                <a:schemeClr val="accent5">
                  <a:lumMod val="50000"/>
                </a:schemeClr>
              </a:solidFill>
            </a:endParaRPr>
          </a:p>
        </p:txBody>
      </p:sp>
      <p:sp useBgFill="1">
        <p:nvSpPr>
          <p:cNvPr id="3" name="Marcador de contenido 2"/>
          <p:cNvSpPr>
            <a:spLocks noGrp="1"/>
          </p:cNvSpPr>
          <p:nvPr>
            <p:ph idx="1"/>
          </p:nvPr>
        </p:nvSpPr>
        <p:spPr>
          <a:xfrm>
            <a:off x="431322" y="1690688"/>
            <a:ext cx="5555410" cy="4692859"/>
          </a:xfrm>
        </p:spPr>
        <p:txBody>
          <a:bodyPr>
            <a:normAutofit fontScale="62500" lnSpcReduction="20000"/>
          </a:bodyPr>
          <a:lstStyle/>
          <a:p>
            <a:pPr marL="0" indent="0">
              <a:buNone/>
            </a:pPr>
            <a:r>
              <a:rPr lang="es-ES" sz="6400" b="1" dirty="0" smtClean="0">
                <a:solidFill>
                  <a:schemeClr val="accent5">
                    <a:lumMod val="50000"/>
                  </a:schemeClr>
                </a:solidFill>
                <a:latin typeface="Gabriola" panose="04040605051002020D02" pitchFamily="82" charset="0"/>
              </a:rPr>
              <a:t>Encuentro </a:t>
            </a:r>
            <a:r>
              <a:rPr lang="es-ES" sz="6400" b="1" dirty="0">
                <a:solidFill>
                  <a:schemeClr val="accent5">
                    <a:lumMod val="50000"/>
                  </a:schemeClr>
                </a:solidFill>
                <a:latin typeface="Gabriola" panose="04040605051002020D02" pitchFamily="82" charset="0"/>
              </a:rPr>
              <a:t>entre asociaciones, profesionales y personas implicadas en el tratamiento de las adicciones, para el intercambio de experiencias y buenas prácticas, enriquecimiento mutuo y búsqueda de la mejora e innovación en nuestro trabajo diario.</a:t>
            </a:r>
          </a:p>
          <a:p>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495" y="195307"/>
            <a:ext cx="5905500" cy="3324225"/>
          </a:xfrm>
          <a:prstGeom prst="rect">
            <a:avLst/>
          </a:prstGeom>
          <a:effectLst>
            <a:outerShdw blurRad="50800" dist="50800" dir="5400000" algn="ctr" rotWithShape="0">
              <a:srgbClr val="000000"/>
            </a:outerShdw>
            <a:reflection endPos="65000" dist="50800" dir="5400000" sy="-100000" algn="bl" rotWithShape="0"/>
          </a:effectLst>
        </p:spPr>
      </p:pic>
    </p:spTree>
    <p:extLst>
      <p:ext uri="{BB962C8B-B14F-4D97-AF65-F5344CB8AC3E}">
        <p14:creationId xmlns:p14="http://schemas.microsoft.com/office/powerpoint/2010/main" val="563101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201" y="365125"/>
            <a:ext cx="4755799" cy="3246299"/>
          </a:xfrm>
          <a:prstGeom prst="rect">
            <a:avLst/>
          </a:prstGeom>
        </p:spPr>
      </p:pic>
      <p:sp>
        <p:nvSpPr>
          <p:cNvPr id="2" name="Título 1"/>
          <p:cNvSpPr>
            <a:spLocks noGrp="1"/>
          </p:cNvSpPr>
          <p:nvPr>
            <p:ph type="title"/>
          </p:nvPr>
        </p:nvSpPr>
        <p:spPr>
          <a:xfrm>
            <a:off x="838200" y="365125"/>
            <a:ext cx="10515600" cy="1621937"/>
          </a:xfrm>
        </p:spPr>
        <p:txBody>
          <a:bodyPr>
            <a:normAutofit/>
          </a:bodyPr>
          <a:lstStyle/>
          <a:p>
            <a:r>
              <a:rPr lang="es-ES" sz="4800" b="1" dirty="0" smtClean="0">
                <a:solidFill>
                  <a:schemeClr val="accent5">
                    <a:lumMod val="50000"/>
                  </a:schemeClr>
                </a:solidFill>
                <a:latin typeface="Gabriola" panose="04040605051002020D02" pitchFamily="82" charset="0"/>
              </a:rPr>
              <a:t>Contenido…</a:t>
            </a:r>
            <a:endParaRPr lang="es-ES" sz="4800" b="1" dirty="0">
              <a:solidFill>
                <a:schemeClr val="accent5">
                  <a:lumMod val="50000"/>
                </a:schemeClr>
              </a:solidFill>
              <a:latin typeface="Gabriola" panose="04040605051002020D02" pitchFamily="82" charset="0"/>
            </a:endParaRPr>
          </a:p>
        </p:txBody>
      </p:sp>
      <p:sp>
        <p:nvSpPr>
          <p:cNvPr id="3" name="Marcador de contenido 2"/>
          <p:cNvSpPr>
            <a:spLocks noGrp="1"/>
          </p:cNvSpPr>
          <p:nvPr>
            <p:ph idx="1"/>
          </p:nvPr>
        </p:nvSpPr>
        <p:spPr>
          <a:xfrm>
            <a:off x="838200" y="2321169"/>
            <a:ext cx="10734568" cy="3974122"/>
          </a:xfrm>
        </p:spPr>
        <p:txBody>
          <a:bodyPr>
            <a:noAutofit/>
          </a:bodyPr>
          <a:lstStyle/>
          <a:p>
            <a:pPr marL="342900" lvl="0" indent="-342900" algn="just">
              <a:lnSpc>
                <a:spcPct val="100000"/>
              </a:lnSpc>
              <a:spcAft>
                <a:spcPts val="0"/>
              </a:spcAft>
              <a:buFont typeface="Calibri" panose="020F0502020204030204" pitchFamily="34" charset="0"/>
              <a:buBlip>
                <a:blip r:embed="rId3"/>
              </a:buBlip>
            </a:pPr>
            <a:r>
              <a:rPr lang="es-E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Sesiones Plenarias</a:t>
            </a: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con </a:t>
            </a: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conferencias </a:t>
            </a:r>
          </a:p>
          <a:p>
            <a:pPr marL="0" lvl="0" indent="0" algn="just">
              <a:lnSpc>
                <a:spcPct val="100000"/>
              </a:lnSpc>
              <a:spcAft>
                <a:spcPts val="0"/>
              </a:spcAft>
              <a:buNone/>
            </a:pP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magistrales de reconocidos expertos</a:t>
            </a:r>
            <a:endParaRPr lang="es-ES" dirty="0" smtClean="0">
              <a:effectLst/>
              <a:latin typeface="Gabriola" panose="04040605051002020D02" pitchFamily="82"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Blip>
                <a:blip r:embed="rId3"/>
              </a:buBlip>
            </a:pPr>
            <a:r>
              <a:rPr lang="es-ES" sz="32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Mesas </a:t>
            </a:r>
            <a:r>
              <a:rPr lang="es-E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redondas </a:t>
            </a: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con la </a:t>
            </a: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participación de </a:t>
            </a: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representantes nacionales e </a:t>
            </a: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internacionales:</a:t>
            </a:r>
            <a:endParaRPr lang="es-ES" dirty="0">
              <a:latin typeface="Gabriola" panose="04040605051002020D02" pitchFamily="82" charset="0"/>
              <a:ea typeface="Calibri" panose="020F0502020204030204" pitchFamily="34" charset="0"/>
              <a:cs typeface="Times New Roman" panose="02020603050405020304" pitchFamily="18" charset="0"/>
            </a:endParaRPr>
          </a:p>
          <a:p>
            <a:pPr lvl="2" algn="just">
              <a:lnSpc>
                <a:spcPct val="107000"/>
              </a:lnSpc>
            </a:pPr>
            <a:r>
              <a:rPr lang="es-ES" sz="28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Plan </a:t>
            </a:r>
            <a:r>
              <a:rPr lang="es-ES" sz="28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europeo sobre drogas y cooperación con las organizaciones </a:t>
            </a:r>
            <a:r>
              <a:rPr lang="es-ES" sz="28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civiles </a:t>
            </a:r>
            <a:r>
              <a:rPr lang="es-ES" sz="28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(ONG</a:t>
            </a:r>
            <a:r>
              <a:rPr lang="es-ES" sz="28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lvl="2" algn="just">
              <a:lnSpc>
                <a:spcPct val="107000"/>
              </a:lnSpc>
            </a:pPr>
            <a:r>
              <a:rPr lang="es-ES" sz="28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Experiencias </a:t>
            </a:r>
            <a:r>
              <a:rPr lang="es-ES" sz="28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de ámbito internacional en el tratamiento en adicciones: estarán representados Ucrania, Croacia, Irán, México, Nicaragua y Colombia.</a:t>
            </a:r>
            <a:endParaRPr lang="es-ES" sz="2800" dirty="0">
              <a:latin typeface="Gabriola" panose="04040605051002020D02" pitchFamily="82" charset="0"/>
            </a:endParaRPr>
          </a:p>
        </p:txBody>
      </p:sp>
    </p:spTree>
    <p:extLst>
      <p:ext uri="{BB962C8B-B14F-4D97-AF65-F5344CB8AC3E}">
        <p14:creationId xmlns:p14="http://schemas.microsoft.com/office/powerpoint/2010/main" val="3675905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4000" r="-14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48906"/>
            <a:ext cx="10515600" cy="5228057"/>
          </a:xfrm>
        </p:spPr>
        <p:txBody>
          <a:bodyPr>
            <a:noAutofit/>
          </a:bodyPr>
          <a:lstStyle/>
          <a:p>
            <a:pPr marL="342900" lvl="0" indent="-342900" algn="just">
              <a:lnSpc>
                <a:spcPct val="107000"/>
              </a:lnSpc>
              <a:spcAft>
                <a:spcPts val="0"/>
              </a:spcAft>
              <a:buFont typeface="Calibri" panose="020F0502020204030204" pitchFamily="34" charset="0"/>
              <a:buBlip>
                <a:blip r:embed="rId3"/>
              </a:buBlip>
            </a:pPr>
            <a:r>
              <a:rPr lang="es-E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Talleres sobre buenas prácticas en el tratamiento de las adicciones. </a:t>
            </a: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Un total de </a:t>
            </a:r>
            <a:r>
              <a:rPr lang="es-E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16 talleres</a:t>
            </a: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que ofrecerán la oportunidad de tomar contacto con algunas de las </a:t>
            </a:r>
            <a:r>
              <a:rPr lang="es-E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prácticas más innovadoras</a:t>
            </a:r>
            <a:r>
              <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rPr>
              <a:t> en el tratamiento de las adicciones que tanto en la APH como en otras organizaciones internacionales, se están aplicando en la actualidad, con un carácter eminentemente </a:t>
            </a:r>
            <a:r>
              <a:rPr lang="es-ES" sz="3200" b="1" dirty="0">
                <a:solidFill>
                  <a:srgbClr val="1F3864"/>
                </a:solidFill>
                <a:latin typeface="Gabriola" panose="04040605051002020D02" pitchFamily="82" charset="0"/>
                <a:ea typeface="Calibri" panose="020F0502020204030204" pitchFamily="34" charset="0"/>
                <a:cs typeface="Times New Roman" panose="02020603050405020304" pitchFamily="18" charset="0"/>
              </a:rPr>
              <a:t>práctico y vivencial</a:t>
            </a: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t>
            </a:r>
          </a:p>
          <a:p>
            <a:pPr marL="342900" indent="-342900" algn="just">
              <a:lnSpc>
                <a:spcPct val="107000"/>
              </a:lnSpc>
              <a:buBlip>
                <a:blip r:embed="rId3"/>
              </a:buBlip>
            </a:pPr>
            <a:r>
              <a:rPr lang="es-ES" sz="3200" b="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Comunicaciones/Poster: </a:t>
            </a: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en línea con el espíritu participativo de este encuentro queremos dar a conocer las numerosas y enriquecedoras prácticas de los profesionales de nuestro sector, con un espacio que permanecerá expuesto durante toda la Conferencia.</a:t>
            </a:r>
            <a:endParaRPr lang="es-ES" sz="3200" dirty="0">
              <a:solidFill>
                <a:srgbClr val="1F3864"/>
              </a:solidFill>
              <a:latin typeface="Gabriola" panose="04040605051002020D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135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23911">
              <a:schemeClr val="accent5">
                <a:lumMod val="20000"/>
                <a:lumOff val="80000"/>
              </a:schemeClr>
            </a:gs>
            <a:gs pos="64606">
              <a:schemeClr val="accent5">
                <a:lumMod val="20000"/>
                <a:lumOff val="80000"/>
              </a:schemeClr>
            </a:gs>
            <a:gs pos="55760">
              <a:schemeClr val="accent5">
                <a:lumMod val="20000"/>
                <a:lumOff val="80000"/>
              </a:schemeClr>
            </a:gs>
            <a:gs pos="74000">
              <a:schemeClr val="accent5">
                <a:lumMod val="20000"/>
                <a:lumOff val="80000"/>
              </a:schemeClr>
            </a:gs>
            <a:gs pos="83000">
              <a:schemeClr val="accent5">
                <a:lumMod val="40000"/>
                <a:lumOff val="60000"/>
              </a:schemeClr>
            </a:gs>
            <a:gs pos="11000">
              <a:schemeClr val="accent5">
                <a:lumMod val="20000"/>
                <a:lumOff val="80000"/>
              </a:schemeClr>
            </a:gs>
            <a:gs pos="91143">
              <a:schemeClr val="accent5">
                <a:lumMod val="60000"/>
                <a:lumOff val="40000"/>
              </a:schemeClr>
            </a:gs>
            <a:gs pos="100000">
              <a:schemeClr val="accent5">
                <a:lumMod val="60000"/>
                <a:lumOff val="40000"/>
              </a:schemeClr>
            </a:gs>
          </a:gsLst>
          <a:lin ang="5400000" scaled="1"/>
        </a:gradFill>
        <a:effectLst/>
      </p:bgPr>
    </p:bg>
    <p:spTree>
      <p:nvGrpSpPr>
        <p:cNvPr id="1" name=""/>
        <p:cNvGrpSpPr/>
        <p:nvPr/>
      </p:nvGrpSpPr>
      <p:grpSpPr>
        <a:xfrm>
          <a:off x="0" y="0"/>
          <a:ext cx="0" cy="0"/>
          <a:chOff x="0" y="0"/>
          <a:chExt cx="0" cy="0"/>
        </a:xfrm>
      </p:grpSpPr>
      <p:graphicFrame>
        <p:nvGraphicFramePr>
          <p:cNvPr id="13" name="Marcador de contenido 12"/>
          <p:cNvGraphicFramePr>
            <a:graphicFrameLocks noGrp="1"/>
          </p:cNvGraphicFramePr>
          <p:nvPr>
            <p:ph idx="1"/>
            <p:extLst>
              <p:ext uri="{D42A27DB-BD31-4B8C-83A1-F6EECF244321}">
                <p14:modId xmlns:p14="http://schemas.microsoft.com/office/powerpoint/2010/main" val="2369644029"/>
              </p:ext>
            </p:extLst>
          </p:nvPr>
        </p:nvGraphicFramePr>
        <p:xfrm>
          <a:off x="1247629" y="188453"/>
          <a:ext cx="9381743" cy="5958840"/>
        </p:xfrm>
        <a:graphic>
          <a:graphicData uri="http://schemas.openxmlformats.org/drawingml/2006/table">
            <a:tbl>
              <a:tblPr firstRow="1" firstCol="1" bandRow="1"/>
              <a:tblGrid>
                <a:gridCol w="4610730">
                  <a:extLst>
                    <a:ext uri="{9D8B030D-6E8A-4147-A177-3AD203B41FA5}">
                      <a16:colId xmlns:a16="http://schemas.microsoft.com/office/drawing/2014/main" val="1887622906"/>
                    </a:ext>
                  </a:extLst>
                </a:gridCol>
                <a:gridCol w="3254644">
                  <a:extLst>
                    <a:ext uri="{9D8B030D-6E8A-4147-A177-3AD203B41FA5}">
                      <a16:colId xmlns:a16="http://schemas.microsoft.com/office/drawing/2014/main" val="3611674111"/>
                    </a:ext>
                  </a:extLst>
                </a:gridCol>
                <a:gridCol w="1516369">
                  <a:extLst>
                    <a:ext uri="{9D8B030D-6E8A-4147-A177-3AD203B41FA5}">
                      <a16:colId xmlns:a16="http://schemas.microsoft.com/office/drawing/2014/main" val="3846097459"/>
                    </a:ext>
                  </a:extLst>
                </a:gridCol>
              </a:tblGrid>
              <a:tr h="481449">
                <a:tc>
                  <a:txBody>
                    <a:bodyPr/>
                    <a:lstStyle/>
                    <a:p>
                      <a:pPr algn="ctr">
                        <a:lnSpc>
                          <a:spcPct val="115000"/>
                        </a:lnSpc>
                        <a:spcAft>
                          <a:spcPts val="0"/>
                        </a:spcAft>
                      </a:pPr>
                      <a:r>
                        <a:rPr lang="es-ES" sz="2800" b="1" dirty="0" smtClean="0">
                          <a:solidFill>
                            <a:schemeClr val="bg1"/>
                          </a:solidFill>
                          <a:effectLst/>
                          <a:latin typeface="Gabriola" panose="04040605051002020D02" pitchFamily="82" charset="0"/>
                        </a:rPr>
                        <a:t>Talleres</a:t>
                      </a:r>
                      <a:endParaRPr lang="es-ES" sz="2800" dirty="0">
                        <a:solidFill>
                          <a:schemeClr val="bg1"/>
                        </a:solidFill>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0"/>
                        </a:spcAft>
                      </a:pPr>
                      <a:r>
                        <a:rPr lang="es-ES" sz="2800" b="1" dirty="0">
                          <a:solidFill>
                            <a:schemeClr val="bg1"/>
                          </a:solidFill>
                          <a:effectLst/>
                          <a:latin typeface="Gabriola" panose="04040605051002020D02" pitchFamily="82" charset="0"/>
                        </a:rPr>
                        <a:t>Monitor</a:t>
                      </a:r>
                      <a:endParaRPr lang="es-ES" sz="2800" dirty="0">
                        <a:solidFill>
                          <a:schemeClr val="bg1"/>
                        </a:solidFill>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0"/>
                        </a:spcAft>
                      </a:pPr>
                      <a:r>
                        <a:rPr lang="es-ES" sz="2800" b="1" dirty="0">
                          <a:solidFill>
                            <a:schemeClr val="bg1"/>
                          </a:solidFill>
                          <a:effectLst/>
                          <a:latin typeface="Gabriola" panose="04040605051002020D02" pitchFamily="82" charset="0"/>
                        </a:rPr>
                        <a:t>Procedencia</a:t>
                      </a:r>
                      <a:endParaRPr lang="es-ES" sz="2800" dirty="0">
                        <a:solidFill>
                          <a:schemeClr val="bg1"/>
                        </a:solidFill>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089653249"/>
                  </a:ext>
                </a:extLst>
              </a:tr>
              <a:tr h="412671">
                <a:tc>
                  <a:txBody>
                    <a:bodyPr/>
                    <a:lstStyle/>
                    <a:p>
                      <a:pPr algn="just">
                        <a:lnSpc>
                          <a:spcPct val="115000"/>
                        </a:lnSpc>
                        <a:spcAft>
                          <a:spcPts val="0"/>
                        </a:spcAft>
                      </a:pPr>
                      <a:r>
                        <a:rPr lang="es-ES" sz="2400" dirty="0" err="1">
                          <a:solidFill>
                            <a:srgbClr val="1F3864"/>
                          </a:solidFill>
                          <a:effectLst/>
                          <a:latin typeface="Gabriola" panose="04040605051002020D02" pitchFamily="82" charset="0"/>
                        </a:rPr>
                        <a:t>Mindfulness</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smtClean="0">
                          <a:solidFill>
                            <a:srgbClr val="1F3864"/>
                          </a:solidFill>
                          <a:effectLst/>
                          <a:latin typeface="Gabriola" panose="04040605051002020D02" pitchFamily="82" charset="0"/>
                        </a:rPr>
                        <a:t>Ana Gutiérrez</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dirty="0">
                          <a:solidFill>
                            <a:srgbClr val="1F3864"/>
                          </a:solidFill>
                          <a:effectLst/>
                          <a:latin typeface="Gabriola" panose="04040605051002020D02" pitchFamily="82" charset="0"/>
                        </a:rPr>
                        <a:t>España</a:t>
                      </a:r>
                      <a:endParaRPr lang="es-ES" sz="2400"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8601"/>
                  </a:ext>
                </a:extLst>
              </a:tr>
              <a:tr h="412671">
                <a:tc>
                  <a:txBody>
                    <a:bodyPr/>
                    <a:lstStyle/>
                    <a:p>
                      <a:pPr algn="just">
                        <a:lnSpc>
                          <a:spcPct val="115000"/>
                        </a:lnSpc>
                        <a:spcAft>
                          <a:spcPts val="0"/>
                        </a:spcAft>
                      </a:pPr>
                      <a:r>
                        <a:rPr lang="es-ES" sz="2400" dirty="0">
                          <a:solidFill>
                            <a:srgbClr val="1F3864"/>
                          </a:solidFill>
                          <a:effectLst/>
                          <a:latin typeface="Gabriola" panose="04040605051002020D02" pitchFamily="82" charset="0"/>
                        </a:rPr>
                        <a:t>Felicidad y Bienestar</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a:solidFill>
                            <a:srgbClr val="1F3864"/>
                          </a:solidFill>
                          <a:effectLst/>
                          <a:latin typeface="Gabriola" panose="04040605051002020D02" pitchFamily="82" charset="0"/>
                        </a:rPr>
                        <a:t>Francisco J. Sainero</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España</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5430"/>
                  </a:ext>
                </a:extLst>
              </a:tr>
              <a:tr h="412671">
                <a:tc>
                  <a:txBody>
                    <a:bodyPr/>
                    <a:lstStyle/>
                    <a:p>
                      <a:pPr algn="just">
                        <a:lnSpc>
                          <a:spcPct val="115000"/>
                        </a:lnSpc>
                        <a:spcAft>
                          <a:spcPts val="0"/>
                        </a:spcAft>
                      </a:pPr>
                      <a:r>
                        <a:rPr lang="es-ES" sz="2400">
                          <a:solidFill>
                            <a:srgbClr val="1F3864"/>
                          </a:solidFill>
                          <a:effectLst/>
                          <a:latin typeface="Gabriola" panose="04040605051002020D02" pitchFamily="82" charset="0"/>
                        </a:rPr>
                        <a:t>Psicodrama en el tratamiento de adicciones</a:t>
                      </a:r>
                      <a:endParaRPr lang="es-ES" sz="240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a:solidFill>
                            <a:srgbClr val="1F3864"/>
                          </a:solidFill>
                          <a:effectLst/>
                          <a:latin typeface="Gabriola" panose="04040605051002020D02" pitchFamily="82" charset="0"/>
                        </a:rPr>
                        <a:t>Julio Nuño</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España</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539328"/>
                  </a:ext>
                </a:extLst>
              </a:tr>
              <a:tr h="412671">
                <a:tc>
                  <a:txBody>
                    <a:bodyPr/>
                    <a:lstStyle/>
                    <a:p>
                      <a:pPr algn="just">
                        <a:lnSpc>
                          <a:spcPct val="115000"/>
                        </a:lnSpc>
                        <a:spcAft>
                          <a:spcPts val="0"/>
                        </a:spcAft>
                      </a:pPr>
                      <a:r>
                        <a:rPr lang="es-ES" sz="2400" dirty="0">
                          <a:solidFill>
                            <a:srgbClr val="1F3864"/>
                          </a:solidFill>
                          <a:effectLst/>
                          <a:latin typeface="Gabriola" panose="04040605051002020D02" pitchFamily="82" charset="0"/>
                        </a:rPr>
                        <a:t>Cuidado del equipo terapéutico</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a:solidFill>
                            <a:srgbClr val="1F3864"/>
                          </a:solidFill>
                          <a:effectLst/>
                          <a:latin typeface="Gabriola" panose="04040605051002020D02" pitchFamily="82" charset="0"/>
                        </a:rPr>
                        <a:t>Gabriel Roldán</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España</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066159"/>
                  </a:ext>
                </a:extLst>
              </a:tr>
              <a:tr h="412671">
                <a:tc>
                  <a:txBody>
                    <a:bodyPr/>
                    <a:lstStyle/>
                    <a:p>
                      <a:pPr algn="just">
                        <a:lnSpc>
                          <a:spcPct val="115000"/>
                        </a:lnSpc>
                        <a:spcAft>
                          <a:spcPts val="0"/>
                        </a:spcAft>
                      </a:pPr>
                      <a:r>
                        <a:rPr lang="es-ES" sz="2400">
                          <a:solidFill>
                            <a:srgbClr val="1F3864"/>
                          </a:solidFill>
                          <a:effectLst/>
                          <a:latin typeface="Gabriola" panose="04040605051002020D02" pitchFamily="82" charset="0"/>
                        </a:rPr>
                        <a:t>Masaje y memoria sensorial</a:t>
                      </a:r>
                      <a:endParaRPr lang="es-ES" sz="240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a:solidFill>
                            <a:srgbClr val="1F3864"/>
                          </a:solidFill>
                          <a:effectLst/>
                          <a:latin typeface="Gabriola" panose="04040605051002020D02" pitchFamily="82" charset="0"/>
                        </a:rPr>
                        <a:t>Alicia </a:t>
                      </a:r>
                      <a:r>
                        <a:rPr lang="es-ES" sz="2400" dirty="0" err="1">
                          <a:solidFill>
                            <a:srgbClr val="1F3864"/>
                          </a:solidFill>
                          <a:effectLst/>
                          <a:latin typeface="Gabriola" panose="04040605051002020D02" pitchFamily="82" charset="0"/>
                        </a:rPr>
                        <a:t>Lorduy</a:t>
                      </a:r>
                      <a:r>
                        <a:rPr lang="es-ES" sz="2400" dirty="0">
                          <a:solidFill>
                            <a:srgbClr val="1F3864"/>
                          </a:solidFill>
                          <a:effectLst/>
                          <a:latin typeface="Gabriola" panose="04040605051002020D02" pitchFamily="82" charset="0"/>
                        </a:rPr>
                        <a:t>/Paloma B.</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España</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143900"/>
                  </a:ext>
                </a:extLst>
              </a:tr>
              <a:tr h="412671">
                <a:tc>
                  <a:txBody>
                    <a:bodyPr/>
                    <a:lstStyle/>
                    <a:p>
                      <a:pPr algn="just">
                        <a:lnSpc>
                          <a:spcPct val="115000"/>
                        </a:lnSpc>
                        <a:spcAft>
                          <a:spcPts val="0"/>
                        </a:spcAft>
                      </a:pPr>
                      <a:r>
                        <a:rPr lang="es-ES" sz="2400" dirty="0">
                          <a:solidFill>
                            <a:srgbClr val="1F3864"/>
                          </a:solidFill>
                          <a:effectLst/>
                          <a:latin typeface="Gabriola" panose="04040605051002020D02" pitchFamily="82" charset="0"/>
                        </a:rPr>
                        <a:t>Apoyo a la maternidad</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err="1">
                          <a:solidFill>
                            <a:srgbClr val="1F3864"/>
                          </a:solidFill>
                          <a:effectLst/>
                          <a:latin typeface="Gabriola" panose="04040605051002020D02" pitchFamily="82" charset="0"/>
                        </a:rPr>
                        <a:t>Nicoletta</a:t>
                      </a:r>
                      <a:r>
                        <a:rPr lang="es-ES" sz="2400" dirty="0">
                          <a:solidFill>
                            <a:srgbClr val="1F3864"/>
                          </a:solidFill>
                          <a:effectLst/>
                          <a:latin typeface="Gabriola" panose="04040605051002020D02" pitchFamily="82" charset="0"/>
                        </a:rPr>
                        <a:t> </a:t>
                      </a:r>
                      <a:r>
                        <a:rPr lang="es-ES" sz="2400" dirty="0" err="1">
                          <a:solidFill>
                            <a:srgbClr val="1F3864"/>
                          </a:solidFill>
                          <a:effectLst/>
                          <a:latin typeface="Gabriola" panose="04040605051002020D02" pitchFamily="82" charset="0"/>
                        </a:rPr>
                        <a:t>Capra</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Italia</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18015"/>
                  </a:ext>
                </a:extLst>
              </a:tr>
              <a:tr h="412671">
                <a:tc>
                  <a:txBody>
                    <a:bodyPr/>
                    <a:lstStyle/>
                    <a:p>
                      <a:pPr algn="just">
                        <a:lnSpc>
                          <a:spcPct val="115000"/>
                        </a:lnSpc>
                        <a:spcAft>
                          <a:spcPts val="0"/>
                        </a:spcAft>
                      </a:pPr>
                      <a:r>
                        <a:rPr lang="es-ES" sz="2400" dirty="0" err="1">
                          <a:solidFill>
                            <a:srgbClr val="1F3864"/>
                          </a:solidFill>
                          <a:effectLst/>
                          <a:latin typeface="Gabriola" panose="04040605051002020D02" pitchFamily="82" charset="0"/>
                        </a:rPr>
                        <a:t>Guión</a:t>
                      </a:r>
                      <a:r>
                        <a:rPr lang="es-ES" sz="2400" dirty="0">
                          <a:solidFill>
                            <a:srgbClr val="1F3864"/>
                          </a:solidFill>
                          <a:effectLst/>
                          <a:latin typeface="Gabriola" panose="04040605051002020D02" pitchFamily="82" charset="0"/>
                        </a:rPr>
                        <a:t> de vida</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smtClean="0">
                          <a:solidFill>
                            <a:srgbClr val="002060"/>
                          </a:solidFill>
                          <a:effectLst/>
                          <a:latin typeface="Gabriola" panose="04040605051002020D02" pitchFamily="82" charset="0"/>
                        </a:rPr>
                        <a:t>Daniel Camino</a:t>
                      </a:r>
                      <a:endParaRPr lang="es-ES" sz="2400" dirty="0">
                        <a:solidFill>
                          <a:srgbClr val="002060"/>
                        </a:solidFill>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España</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982317"/>
                  </a:ext>
                </a:extLst>
              </a:tr>
              <a:tr h="412671">
                <a:tc>
                  <a:txBody>
                    <a:bodyPr/>
                    <a:lstStyle/>
                    <a:p>
                      <a:pPr algn="just">
                        <a:lnSpc>
                          <a:spcPct val="115000"/>
                        </a:lnSpc>
                        <a:spcAft>
                          <a:spcPts val="0"/>
                        </a:spcAft>
                      </a:pPr>
                      <a:r>
                        <a:rPr lang="es-ES" sz="2400" dirty="0" err="1">
                          <a:solidFill>
                            <a:srgbClr val="1F3864"/>
                          </a:solidFill>
                          <a:effectLst/>
                          <a:latin typeface="Gabriola" panose="04040605051002020D02" pitchFamily="82" charset="0"/>
                        </a:rPr>
                        <a:t>Enneagrama</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err="1" smtClean="0">
                          <a:solidFill>
                            <a:srgbClr val="1F3864"/>
                          </a:solidFill>
                          <a:effectLst/>
                          <a:latin typeface="Gabriola" panose="04040605051002020D02" pitchFamily="82" charset="0"/>
                        </a:rPr>
                        <a:t>Victor</a:t>
                      </a:r>
                      <a:r>
                        <a:rPr lang="es-ES" sz="2400" baseline="0" dirty="0" smtClean="0">
                          <a:solidFill>
                            <a:srgbClr val="1F3864"/>
                          </a:solidFill>
                          <a:effectLst/>
                          <a:latin typeface="Gabriola" panose="04040605051002020D02" pitchFamily="82" charset="0"/>
                        </a:rPr>
                        <a:t> </a:t>
                      </a:r>
                      <a:r>
                        <a:rPr lang="es-ES" sz="2400" dirty="0" smtClean="0">
                          <a:solidFill>
                            <a:srgbClr val="1F3864"/>
                          </a:solidFill>
                          <a:effectLst/>
                          <a:latin typeface="Gabriola" panose="04040605051002020D02" pitchFamily="82" charset="0"/>
                        </a:rPr>
                        <a:t>Rodríguez/Pedro Pedrero</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España</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775326"/>
                  </a:ext>
                </a:extLst>
              </a:tr>
              <a:tr h="412671">
                <a:tc>
                  <a:txBody>
                    <a:bodyPr/>
                    <a:lstStyle/>
                    <a:p>
                      <a:pPr algn="just">
                        <a:lnSpc>
                          <a:spcPct val="115000"/>
                        </a:lnSpc>
                        <a:spcAft>
                          <a:spcPts val="0"/>
                        </a:spcAft>
                      </a:pPr>
                      <a:r>
                        <a:rPr lang="es-ES" sz="2400">
                          <a:solidFill>
                            <a:srgbClr val="1F3864"/>
                          </a:solidFill>
                          <a:effectLst/>
                          <a:latin typeface="Gabriola" panose="04040605051002020D02" pitchFamily="82" charset="0"/>
                        </a:rPr>
                        <a:t>Constelaciones familiares</a:t>
                      </a:r>
                      <a:endParaRPr lang="es-ES" sz="240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a:solidFill>
                            <a:srgbClr val="1F3864"/>
                          </a:solidFill>
                          <a:effectLst/>
                          <a:latin typeface="Gabriola" panose="04040605051002020D02" pitchFamily="82" charset="0"/>
                        </a:rPr>
                        <a:t>Horst </a:t>
                      </a:r>
                      <a:r>
                        <a:rPr lang="es-ES" sz="2400" dirty="0" err="1">
                          <a:solidFill>
                            <a:srgbClr val="1F3864"/>
                          </a:solidFill>
                          <a:effectLst/>
                          <a:latin typeface="Gabriola" panose="04040605051002020D02" pitchFamily="82" charset="0"/>
                        </a:rPr>
                        <a:t>Brömer</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Alemania</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448336"/>
                  </a:ext>
                </a:extLst>
              </a:tr>
              <a:tr h="412671">
                <a:tc>
                  <a:txBody>
                    <a:bodyPr/>
                    <a:lstStyle/>
                    <a:p>
                      <a:pPr algn="just">
                        <a:lnSpc>
                          <a:spcPct val="115000"/>
                        </a:lnSpc>
                        <a:spcAft>
                          <a:spcPts val="0"/>
                        </a:spcAft>
                      </a:pPr>
                      <a:r>
                        <a:rPr lang="es-ES" sz="2400">
                          <a:solidFill>
                            <a:srgbClr val="1F3864"/>
                          </a:solidFill>
                          <a:effectLst/>
                          <a:latin typeface="Gabriola" panose="04040605051002020D02" pitchFamily="82" charset="0"/>
                        </a:rPr>
                        <a:t>Teatro-terapia</a:t>
                      </a:r>
                      <a:endParaRPr lang="es-ES" sz="240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err="1">
                          <a:solidFill>
                            <a:srgbClr val="1F3864"/>
                          </a:solidFill>
                          <a:effectLst/>
                          <a:latin typeface="Gabriola" panose="04040605051002020D02" pitchFamily="82" charset="0"/>
                        </a:rPr>
                        <a:t>Cszoubou</a:t>
                      </a:r>
                      <a:r>
                        <a:rPr lang="es-ES" sz="2400" dirty="0">
                          <a:solidFill>
                            <a:srgbClr val="1F3864"/>
                          </a:solidFill>
                          <a:effectLst/>
                          <a:latin typeface="Gabriola" panose="04040605051002020D02" pitchFamily="82" charset="0"/>
                        </a:rPr>
                        <a:t> </a:t>
                      </a:r>
                      <a:r>
                        <a:rPr lang="es-ES" sz="2400" dirty="0" err="1">
                          <a:solidFill>
                            <a:srgbClr val="1F3864"/>
                          </a:solidFill>
                          <a:effectLst/>
                          <a:latin typeface="Gabriola" panose="04040605051002020D02" pitchFamily="82" charset="0"/>
                        </a:rPr>
                        <a:t>Mclhaolinecz</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Hungría</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630785"/>
                  </a:ext>
                </a:extLst>
              </a:tr>
              <a:tr h="412671">
                <a:tc>
                  <a:txBody>
                    <a:bodyPr/>
                    <a:lstStyle/>
                    <a:p>
                      <a:pPr algn="just">
                        <a:lnSpc>
                          <a:spcPct val="115000"/>
                        </a:lnSpc>
                        <a:spcAft>
                          <a:spcPts val="0"/>
                        </a:spcAft>
                      </a:pPr>
                      <a:r>
                        <a:rPr lang="es-ES" sz="2400">
                          <a:solidFill>
                            <a:srgbClr val="1F3864"/>
                          </a:solidFill>
                          <a:effectLst/>
                          <a:latin typeface="Gabriola" panose="04040605051002020D02" pitchFamily="82" charset="0"/>
                        </a:rPr>
                        <a:t>Terapia creativa del arte</a:t>
                      </a:r>
                      <a:endParaRPr lang="es-ES" sz="240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a:solidFill>
                            <a:srgbClr val="1F3864"/>
                          </a:solidFill>
                          <a:effectLst/>
                          <a:latin typeface="Gabriola" panose="04040605051002020D02" pitchFamily="82" charset="0"/>
                        </a:rPr>
                        <a:t>Ramona </a:t>
                      </a:r>
                      <a:r>
                        <a:rPr lang="es-ES" sz="2400" dirty="0" err="1">
                          <a:solidFill>
                            <a:srgbClr val="1F3864"/>
                          </a:solidFill>
                          <a:effectLst/>
                          <a:latin typeface="Gabriola" panose="04040605051002020D02" pitchFamily="82" charset="0"/>
                        </a:rPr>
                        <a:t>Ritter-Weilguni</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Austria</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828024"/>
                  </a:ext>
                </a:extLst>
              </a:tr>
              <a:tr h="412671">
                <a:tc>
                  <a:txBody>
                    <a:bodyPr/>
                    <a:lstStyle/>
                    <a:p>
                      <a:pPr algn="just">
                        <a:lnSpc>
                          <a:spcPct val="115000"/>
                        </a:lnSpc>
                        <a:spcAft>
                          <a:spcPts val="0"/>
                        </a:spcAft>
                      </a:pPr>
                      <a:r>
                        <a:rPr lang="es-ES" sz="2400" dirty="0">
                          <a:solidFill>
                            <a:srgbClr val="1F3864"/>
                          </a:solidFill>
                          <a:effectLst/>
                          <a:latin typeface="Gabriola" panose="04040605051002020D02" pitchFamily="82" charset="0"/>
                        </a:rPr>
                        <a:t>Terapia/trabajo familiar</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a:solidFill>
                            <a:srgbClr val="1F3864"/>
                          </a:solidFill>
                          <a:effectLst/>
                          <a:latin typeface="Gabriola" panose="04040605051002020D02" pitchFamily="82" charset="0"/>
                        </a:rPr>
                        <a:t>Fernando Méndez</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a:solidFill>
                            <a:srgbClr val="1F3864"/>
                          </a:solidFill>
                          <a:effectLst/>
                          <a:latin typeface="Gabriola" panose="04040605051002020D02" pitchFamily="82" charset="0"/>
                        </a:rPr>
                        <a:t>Portugal</a:t>
                      </a:r>
                      <a:endParaRPr lang="es-ES" sz="240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773169"/>
                  </a:ext>
                </a:extLst>
              </a:tr>
              <a:tr h="412671">
                <a:tc>
                  <a:txBody>
                    <a:bodyPr/>
                    <a:lstStyle/>
                    <a:p>
                      <a:pPr algn="just">
                        <a:lnSpc>
                          <a:spcPct val="115000"/>
                        </a:lnSpc>
                        <a:spcAft>
                          <a:spcPts val="0"/>
                        </a:spcAft>
                      </a:pPr>
                      <a:r>
                        <a:rPr lang="es-ES" sz="2400" dirty="0" smtClean="0">
                          <a:solidFill>
                            <a:srgbClr val="1F3864"/>
                          </a:solidFill>
                          <a:effectLst/>
                          <a:latin typeface="Gabriola" panose="04040605051002020D02" pitchFamily="82" charset="0"/>
                        </a:rPr>
                        <a:t>Pedagogía del Humor</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400" dirty="0">
                          <a:solidFill>
                            <a:srgbClr val="1F3864"/>
                          </a:solidFill>
                          <a:effectLst/>
                          <a:latin typeface="Gabriola" panose="04040605051002020D02" pitchFamily="82" charset="0"/>
                        </a:rPr>
                        <a:t> </a:t>
                      </a:r>
                      <a:r>
                        <a:rPr lang="es-ES" sz="2400" dirty="0" smtClean="0">
                          <a:solidFill>
                            <a:srgbClr val="1F3864"/>
                          </a:solidFill>
                          <a:effectLst/>
                          <a:latin typeface="Gabriola" panose="04040605051002020D02" pitchFamily="82" charset="0"/>
                        </a:rPr>
                        <a:t>Jesús Damián</a:t>
                      </a:r>
                      <a:endParaRPr lang="es-ES" sz="2400" dirty="0">
                        <a:effectLst/>
                        <a:latin typeface="Gabriola" panose="04040605051002020D02" pitchFamily="8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400" dirty="0">
                          <a:solidFill>
                            <a:srgbClr val="1F3864"/>
                          </a:solidFill>
                          <a:effectLst/>
                          <a:latin typeface="Gabriola" panose="04040605051002020D02" pitchFamily="82" charset="0"/>
                        </a:rPr>
                        <a:t>España</a:t>
                      </a:r>
                      <a:endParaRPr lang="es-ES" sz="2400" dirty="0">
                        <a:effectLst/>
                        <a:latin typeface="Gabriola" panose="04040605051002020D02" pitchFamily="8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867078"/>
                  </a:ext>
                </a:extLst>
              </a:tr>
            </a:tbl>
          </a:graphicData>
        </a:graphic>
      </p:graphicFrame>
    </p:spTree>
    <p:extLst>
      <p:ext uri="{BB962C8B-B14F-4D97-AF65-F5344CB8AC3E}">
        <p14:creationId xmlns:p14="http://schemas.microsoft.com/office/powerpoint/2010/main" val="298489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95000" r="-95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06475"/>
          </a:xfrm>
        </p:spPr>
        <p:txBody>
          <a:bodyPr>
            <a:normAutofit/>
          </a:bodyPr>
          <a:lstStyle/>
          <a:p>
            <a:r>
              <a:rPr lang="es-ES" sz="4800" b="1" dirty="0" smtClean="0">
                <a:solidFill>
                  <a:schemeClr val="accent5">
                    <a:lumMod val="50000"/>
                  </a:schemeClr>
                </a:solidFill>
                <a:latin typeface="Gabriola" panose="04040605051002020D02" pitchFamily="82" charset="0"/>
              </a:rPr>
              <a:t>Comunicaciones/Poster</a:t>
            </a:r>
            <a:endParaRPr lang="es-ES" sz="4800" b="1" dirty="0">
              <a:solidFill>
                <a:schemeClr val="accent5">
                  <a:lumMod val="50000"/>
                </a:schemeClr>
              </a:solidFill>
              <a:latin typeface="Gabriola" panose="04040605051002020D02" pitchFamily="82" charset="0"/>
            </a:endParaRPr>
          </a:p>
        </p:txBody>
      </p:sp>
      <p:sp>
        <p:nvSpPr>
          <p:cNvPr id="3" name="Marcador de contenido 2"/>
          <p:cNvSpPr>
            <a:spLocks noGrp="1"/>
          </p:cNvSpPr>
          <p:nvPr>
            <p:ph idx="1"/>
          </p:nvPr>
        </p:nvSpPr>
        <p:spPr>
          <a:xfrm>
            <a:off x="838200" y="1371600"/>
            <a:ext cx="10515600" cy="4670426"/>
          </a:xfrm>
        </p:spPr>
        <p:txBody>
          <a:bodyPr>
            <a:normAutofit lnSpcReduction="10000"/>
          </a:bodyPr>
          <a:lstStyle/>
          <a:p>
            <a:pPr marL="0" lvl="0" indent="0" algn="just">
              <a:lnSpc>
                <a:spcPct val="107000"/>
              </a:lnSpc>
              <a:spcAft>
                <a:spcPts val="800"/>
              </a:spcAft>
              <a:buNone/>
            </a:pP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El contenido de los mismos puede versar sobre investigaciones en el trabajo con adicciones (prevención y tratamiento), experiencias innovadoras en el tratamiento, buenas prácticas, etc. </a:t>
            </a:r>
          </a:p>
          <a:p>
            <a:pPr marL="0" lvl="0" indent="0" algn="just">
              <a:lnSpc>
                <a:spcPct val="107000"/>
              </a:lnSpc>
              <a:spcAft>
                <a:spcPts val="800"/>
              </a:spcAft>
              <a:buNone/>
            </a:pPr>
            <a:r>
              <a:rPr lang="es-ES" sz="3200"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Al final de la Conferencia, el comité científico elegirá tres poster para que sean explicados con mayor detenimiento por sus creadores, en una mesa redonda en el Plenario del último día.</a:t>
            </a:r>
          </a:p>
          <a:p>
            <a:pPr marL="0" lvl="0" indent="0" algn="just">
              <a:lnSpc>
                <a:spcPct val="107000"/>
              </a:lnSpc>
              <a:spcAft>
                <a:spcPts val="800"/>
              </a:spcAft>
              <a:buNone/>
            </a:pPr>
            <a:r>
              <a:rPr lang="es-ES" sz="3600" b="1" i="1" dirty="0" smtClean="0">
                <a:solidFill>
                  <a:srgbClr val="1F3864"/>
                </a:solidFill>
                <a:latin typeface="Gabriola" panose="04040605051002020D02" pitchFamily="82" charset="0"/>
                <a:ea typeface="Calibri" panose="020F0502020204030204" pitchFamily="34" charset="0"/>
                <a:cs typeface="Times New Roman" panose="02020603050405020304" pitchFamily="18" charset="0"/>
              </a:rPr>
              <a:t>Queremos animar a los profesionales de la Asociación Proyecto Hombre a la participación en este apartado.</a:t>
            </a:r>
            <a:endParaRPr lang="es-ES" dirty="0"/>
          </a:p>
        </p:txBody>
      </p:sp>
    </p:spTree>
    <p:extLst>
      <p:ext uri="{BB962C8B-B14F-4D97-AF65-F5344CB8AC3E}">
        <p14:creationId xmlns:p14="http://schemas.microsoft.com/office/powerpoint/2010/main" val="1559462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970</Words>
  <Application>Microsoft Office PowerPoint</Application>
  <PresentationFormat>Panorámica</PresentationFormat>
  <Paragraphs>125</Paragraphs>
  <Slides>19</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Andalus</vt:lpstr>
      <vt:lpstr>Arial</vt:lpstr>
      <vt:lpstr>Calibri</vt:lpstr>
      <vt:lpstr>Calibri Light</vt:lpstr>
      <vt:lpstr>Gabriola</vt:lpstr>
      <vt:lpstr>Times New Roman</vt:lpstr>
      <vt:lpstr>Wingdings</vt:lpstr>
      <vt:lpstr>Tema de Office</vt:lpstr>
      <vt:lpstr>       CONFERENCIA INTERNACIONAL EuroTC-2017 “Buenas prácticas para un tratamiento más eficaz de las adicciones”                                                                                                                                                         Toledo                                                                            2,3 y 4 de noviembre </vt:lpstr>
      <vt:lpstr>Organiza…</vt:lpstr>
      <vt:lpstr>Presentación de PowerPoint</vt:lpstr>
      <vt:lpstr>Presentación de PowerPoint</vt:lpstr>
      <vt:lpstr>Objetivo…</vt:lpstr>
      <vt:lpstr>Contenido…</vt:lpstr>
      <vt:lpstr>Presentación de PowerPoint</vt:lpstr>
      <vt:lpstr>Presentación de PowerPoint</vt:lpstr>
      <vt:lpstr>Comunicaciones/Poster</vt:lpstr>
      <vt:lpstr>Programa  </vt:lpstr>
      <vt:lpstr>Presentación de PowerPoint</vt:lpstr>
      <vt:lpstr>Presentación de PowerPoint</vt:lpstr>
      <vt:lpstr>Presentación de PowerPoint</vt:lpstr>
      <vt:lpstr> Programa alternativo/tiempo de encuentro y convivencia </vt:lpstr>
      <vt:lpstr>Presentación de PowerPoint</vt:lpstr>
      <vt:lpstr>Programa alternativo/cultural…</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CONFERENCIA INTERNACIONAL EuroTC-2017 Toledo, 2,3 y 4 de noviembre</dc:title>
  <dc:creator>BELEN</dc:creator>
  <cp:lastModifiedBy>BELEN</cp:lastModifiedBy>
  <cp:revision>69</cp:revision>
  <dcterms:created xsi:type="dcterms:W3CDTF">2017-03-06T12:13:44Z</dcterms:created>
  <dcterms:modified xsi:type="dcterms:W3CDTF">2017-06-14T08:20:22Z</dcterms:modified>
</cp:coreProperties>
</file>