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2">
            <a:lumOff val="-5019"/>
          </a:schemeClr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2">
            <a:lumOff val="-5019"/>
          </a:schemeClr>
        </a:fontRef>
        <a:schemeClr val="accent2">
          <a:lumOff val="-5019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FF"/>
          </a:solidFill>
        </a:fill>
      </a:tcStyle>
    </a:wholeTbl>
    <a:band2H>
      <a:tcTxStyle b="def" i="def"/>
      <a:tcStyle>
        <a:tcBdr/>
        <a:fill>
          <a:solidFill>
            <a:srgbClr val="E6E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2">
            <a:lumOff val="-5019"/>
          </a:schemeClr>
        </a:fontRef>
        <a:schemeClr val="accent2">
          <a:lumOff val="-5019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2">
            <a:lumOff val="-5019"/>
          </a:schemeClr>
        </a:fontRef>
        <a:schemeClr val="accent2">
          <a:lumOff val="-5019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2">
            <a:lumOff val="-5019"/>
          </a:schemeClr>
        </a:fontRef>
        <a:schemeClr val="accent2">
          <a:lumOff val="-5019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A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>
            <a:lumOff val="-5019"/>
          </a:schemeClr>
        </a:fontRef>
        <a:schemeClr val="accent2">
          <a:lumOff val="-5019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>
                  <a:lumOff val="-5019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-5019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>
                  <a:lumOff val="-5019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2">
                  <a:lumOff val="-5019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2">
            <a:lumOff val="-5019"/>
          </a:schemeClr>
        </a:fontRef>
        <a:schemeClr val="accent2">
          <a:lumOff val="-5019"/>
        </a:schemeClr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D2"/>
          </a:solidFill>
        </a:fill>
      </a:tcStyle>
    </a:wholeTbl>
    <a:band2H>
      <a:tcTxStyle b="def" i="def"/>
      <a:tcStyle>
        <a:tcBdr/>
        <a:fill>
          <a:solidFill>
            <a:srgbClr val="E6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-5019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-5019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-501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uppieren"/>
          <p:cNvGrpSpPr/>
          <p:nvPr/>
        </p:nvGrpSpPr>
        <p:grpSpPr>
          <a:xfrm>
            <a:off x="3175" y="4267200"/>
            <a:ext cx="9140825" cy="2590800"/>
            <a:chOff x="0" y="0"/>
            <a:chExt cx="9140825" cy="2590800"/>
          </a:xfrm>
        </p:grpSpPr>
        <p:sp>
          <p:nvSpPr>
            <p:cNvPr id="83" name="Rechteck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5019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5" name="Gruppieren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300" cy="827087"/>
            </a:xfrm>
          </p:grpSpPr>
          <p:sp>
            <p:nvSpPr>
              <p:cNvPr id="84" name="Oval"/>
              <p:cNvSpPr/>
              <p:nvPr/>
            </p:nvSpPr>
            <p:spPr>
              <a:xfrm>
                <a:off x="252412" y="150812"/>
                <a:ext cx="844551" cy="5191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" name="Oval"/>
              <p:cNvSpPr/>
              <p:nvPr/>
            </p:nvSpPr>
            <p:spPr>
              <a:xfrm>
                <a:off x="315912" y="198437"/>
                <a:ext cx="717551" cy="4365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" name="Oval"/>
              <p:cNvSpPr/>
              <p:nvPr/>
            </p:nvSpPr>
            <p:spPr>
              <a:xfrm>
                <a:off x="404812" y="249237"/>
                <a:ext cx="546101" cy="3286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7" name="Oval"/>
              <p:cNvSpPr/>
              <p:nvPr/>
            </p:nvSpPr>
            <p:spPr>
              <a:xfrm>
                <a:off x="468312" y="287337"/>
                <a:ext cx="415926" cy="2524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7C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Oval"/>
              <p:cNvSpPr/>
              <p:nvPr/>
            </p:nvSpPr>
            <p:spPr>
              <a:xfrm>
                <a:off x="522287" y="328612"/>
                <a:ext cx="304801" cy="16986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" name="Form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" name="Form"/>
              <p:cNvSpPr/>
              <p:nvPr/>
            </p:nvSpPr>
            <p:spPr>
              <a:xfrm>
                <a:off x="266700" y="722312"/>
                <a:ext cx="704850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6C6C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" name="Form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" name="Form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Form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Oval"/>
              <p:cNvSpPr/>
              <p:nvPr/>
            </p:nvSpPr>
            <p:spPr>
              <a:xfrm>
                <a:off x="608012" y="369887"/>
                <a:ext cx="133351" cy="84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4" name="Gruppieren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96" name="Oval"/>
              <p:cNvSpPr/>
              <p:nvPr/>
            </p:nvSpPr>
            <p:spPr>
              <a:xfrm>
                <a:off x="781050" y="481012"/>
                <a:ext cx="1012825" cy="598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070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Oval"/>
              <p:cNvSpPr/>
              <p:nvPr/>
            </p:nvSpPr>
            <p:spPr>
              <a:xfrm>
                <a:off x="854075" y="519112"/>
                <a:ext cx="862013" cy="52705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Oval"/>
              <p:cNvSpPr/>
              <p:nvPr/>
            </p:nvSpPr>
            <p:spPr>
              <a:xfrm>
                <a:off x="896937" y="552450"/>
                <a:ext cx="795339" cy="4746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" name="Oval"/>
              <p:cNvSpPr/>
              <p:nvPr/>
            </p:nvSpPr>
            <p:spPr>
              <a:xfrm>
                <a:off x="939800" y="581025"/>
                <a:ext cx="704850" cy="4095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07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" name="Oval"/>
              <p:cNvSpPr/>
              <p:nvPr/>
            </p:nvSpPr>
            <p:spPr>
              <a:xfrm>
                <a:off x="966787" y="593725"/>
                <a:ext cx="655638" cy="381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" name="Oval"/>
              <p:cNvSpPr/>
              <p:nvPr/>
            </p:nvSpPr>
            <p:spPr>
              <a:xfrm>
                <a:off x="1049337" y="627062"/>
                <a:ext cx="485776" cy="3048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07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" name="Oval"/>
              <p:cNvSpPr/>
              <p:nvPr/>
            </p:nvSpPr>
            <p:spPr>
              <a:xfrm>
                <a:off x="1111250" y="674687"/>
                <a:ext cx="360363" cy="2143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474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Oval"/>
              <p:cNvSpPr/>
              <p:nvPr/>
            </p:nvSpPr>
            <p:spPr>
              <a:xfrm>
                <a:off x="1216025" y="739775"/>
                <a:ext cx="142876" cy="952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474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" name="Form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" name="Form"/>
              <p:cNvSpPr/>
              <p:nvPr/>
            </p:nvSpPr>
            <p:spPr>
              <a:xfrm>
                <a:off x="581025" y="350837"/>
                <a:ext cx="1416050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C6C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" name="Form"/>
              <p:cNvSpPr/>
              <p:nvPr/>
            </p:nvSpPr>
            <p:spPr>
              <a:xfrm>
                <a:off x="485775" y="312737"/>
                <a:ext cx="646113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474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Form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969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Form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" name="Form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" name="Form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" name="Form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" name="Form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Form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32" name="Gruppieren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115" name="Form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" name="Form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" name="Form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F878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Form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Form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Form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Form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Form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Form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Form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Form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Oval"/>
              <p:cNvSpPr/>
              <p:nvPr/>
            </p:nvSpPr>
            <p:spPr>
              <a:xfrm>
                <a:off x="663575" y="393700"/>
                <a:ext cx="822325" cy="5064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Oval"/>
              <p:cNvSpPr/>
              <p:nvPr/>
            </p:nvSpPr>
            <p:spPr>
              <a:xfrm>
                <a:off x="714375" y="428625"/>
                <a:ext cx="708025" cy="4302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Oval"/>
              <p:cNvSpPr/>
              <p:nvPr/>
            </p:nvSpPr>
            <p:spPr>
              <a:xfrm>
                <a:off x="765175" y="460375"/>
                <a:ext cx="612775" cy="3698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Oval"/>
              <p:cNvSpPr/>
              <p:nvPr/>
            </p:nvSpPr>
            <p:spPr>
              <a:xfrm>
                <a:off x="835025" y="504825"/>
                <a:ext cx="473075" cy="2809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Oval"/>
              <p:cNvSpPr/>
              <p:nvPr/>
            </p:nvSpPr>
            <p:spPr>
              <a:xfrm>
                <a:off x="892175" y="536575"/>
                <a:ext cx="352425" cy="22066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Oval"/>
              <p:cNvSpPr/>
              <p:nvPr/>
            </p:nvSpPr>
            <p:spPr>
              <a:xfrm>
                <a:off x="968375" y="584200"/>
                <a:ext cx="200025" cy="1285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7C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45" name="Gruppieren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133" name="Form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Form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Form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Form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7" name="Form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5019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8" name="Form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5019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Form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44" name="Gruppieren"/>
              <p:cNvGrpSpPr/>
              <p:nvPr/>
            </p:nvGrpSpPr>
            <p:grpSpPr>
              <a:xfrm>
                <a:off x="160337" y="96837"/>
                <a:ext cx="360363" cy="209551"/>
                <a:chOff x="0" y="0"/>
                <a:chExt cx="360362" cy="209550"/>
              </a:xfrm>
            </p:grpSpPr>
            <p:sp>
              <p:nvSpPr>
                <p:cNvPr id="140" name="Oval"/>
                <p:cNvSpPr/>
                <p:nvPr/>
              </p:nvSpPr>
              <p:spPr>
                <a:xfrm>
                  <a:off x="0" y="0"/>
                  <a:ext cx="360363" cy="2095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Off val="-5019"/>
                      </a:schemeClr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1" name="Oval"/>
                <p:cNvSpPr/>
                <p:nvPr/>
              </p:nvSpPr>
              <p:spPr>
                <a:xfrm>
                  <a:off x="34925" y="22225"/>
                  <a:ext cx="288925" cy="1619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Off val="-5019"/>
                      </a:schemeClr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2" name="Oval"/>
                <p:cNvSpPr/>
                <p:nvPr/>
              </p:nvSpPr>
              <p:spPr>
                <a:xfrm>
                  <a:off x="79375" y="38100"/>
                  <a:ext cx="198438" cy="1301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Off val="-5019"/>
                      </a:schemeClr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3" name="Oval"/>
                <p:cNvSpPr/>
                <p:nvPr/>
              </p:nvSpPr>
              <p:spPr>
                <a:xfrm>
                  <a:off x="122237" y="63500"/>
                  <a:ext cx="115888" cy="746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Off val="-5019"/>
                      </a:schemeClr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147" name="Foliennummer"/>
          <p:cNvSpPr txBox="1"/>
          <p:nvPr>
            <p:ph type="sldNum" sz="quarter" idx="2"/>
          </p:nvPr>
        </p:nvSpPr>
        <p:spPr>
          <a:xfrm>
            <a:off x="8686800" y="6354938"/>
            <a:ext cx="358413" cy="35066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text"/>
          <p:cNvSpPr txBox="1"/>
          <p:nvPr>
            <p:ph type="title"/>
          </p:nvPr>
        </p:nvSpPr>
        <p:spPr>
          <a:xfrm>
            <a:off x="1143000" y="2251472"/>
            <a:ext cx="6858000" cy="1790701"/>
          </a:xfrm>
          <a:prstGeom prst="rect">
            <a:avLst/>
          </a:prstGeom>
        </p:spPr>
        <p:txBody>
          <a:bodyPr lIns="34289" tIns="34289" rIns="34289" bIns="34289" anchor="b">
            <a:normAutofit fontScale="100000" lnSpcReduction="0"/>
          </a:bodyPr>
          <a:lstStyle>
            <a:lvl1pPr algn="l">
              <a:lnSpc>
                <a:spcPct val="90000"/>
              </a:lnSpc>
              <a:defRPr sz="48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55" name="Textebene 1…"/>
          <p:cNvSpPr txBox="1"/>
          <p:nvPr>
            <p:ph type="body" sz="quarter" idx="1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 lIns="34289" tIns="34289" rIns="34289" bIns="34289">
            <a:normAutofit fontScale="100000" lnSpcReduction="0"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6" name="TextBox 6"/>
          <p:cNvSpPr txBox="1"/>
          <p:nvPr/>
        </p:nvSpPr>
        <p:spPr>
          <a:xfrm>
            <a:off x="1143000" y="856857"/>
            <a:ext cx="6858000" cy="1135381"/>
          </a:xfrm>
          <a:prstGeom prst="rect">
            <a:avLst/>
          </a:prstGeom>
          <a:solidFill>
            <a:srgbClr val="DEEB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>
              <a:defRPr>
                <a:solidFill>
                  <a:srgbClr val="00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Strengthening social support for homeless drug users in Iran</a:t>
            </a:r>
          </a:p>
          <a:p>
            <a:pPr algn="ctr">
              <a:defRPr b="1">
                <a:ln w="10160">
                  <a:solidFill>
                    <a:srgbClr val="4472C4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38100" dist="22860" dir="540000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>
              <a:defRPr b="1">
                <a:ln w="10160">
                  <a:solidFill>
                    <a:srgbClr val="4472C4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38100" dist="22860" dir="540000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7" name="Picture 17" descr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1511" y="987500"/>
            <a:ext cx="590279" cy="5548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7"/>
          <p:cNvGrpSpPr/>
          <p:nvPr/>
        </p:nvGrpSpPr>
        <p:grpSpPr>
          <a:xfrm>
            <a:off x="3159688" y="1194813"/>
            <a:ext cx="2661013" cy="429803"/>
            <a:chOff x="0" y="0"/>
            <a:chExt cx="2661012" cy="429801"/>
          </a:xfrm>
        </p:grpSpPr>
        <p:pic>
          <p:nvPicPr>
            <p:cNvPr id="158" name="Picture 15" descr="Picture 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8092" y="0"/>
              <a:ext cx="532792" cy="416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Picture 16" descr="Picture 1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1619"/>
              <a:ext cx="590279" cy="428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Picture 18" descr="Picture 1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39518" y="1619"/>
              <a:ext cx="521494" cy="418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2" name="Picture 19" descr="Picture 19"/>
          <p:cNvPicPr>
            <a:picLocks noChangeAspect="1"/>
          </p:cNvPicPr>
          <p:nvPr/>
        </p:nvPicPr>
        <p:blipFill>
          <a:blip r:embed="rId6">
            <a:extLst/>
          </a:blip>
          <a:srcRect l="15859" t="7947" r="13923" b="16552"/>
          <a:stretch>
            <a:fillRect/>
          </a:stretch>
        </p:blipFill>
        <p:spPr>
          <a:xfrm>
            <a:off x="1315454" y="873331"/>
            <a:ext cx="933179" cy="75174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Foliennummer"/>
          <p:cNvSpPr txBox="1"/>
          <p:nvPr>
            <p:ph type="sldNum" sz="quarter" idx="2"/>
          </p:nvPr>
        </p:nvSpPr>
        <p:spPr>
          <a:xfrm>
            <a:off x="8515350" y="5638244"/>
            <a:ext cx="241122" cy="246381"/>
          </a:xfrm>
          <a:prstGeom prst="rect">
            <a:avLst/>
          </a:prstGeom>
        </p:spPr>
        <p:txBody>
          <a:bodyPr lIns="34289" tIns="34289" rIns="34289" bIns="34289"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2">
            <a:lumOff val="-501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"/>
          <p:cNvSpPr/>
          <p:nvPr/>
        </p:nvSpPr>
        <p:spPr>
          <a:xfrm>
            <a:off x="6627812" y="6429375"/>
            <a:ext cx="285751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070"/>
              </a:gs>
              <a:gs pos="100000">
                <a:schemeClr val="accent2"/>
              </a:gs>
            </a:gsLst>
            <a:lin ang="81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6" name="Gruppieren"/>
          <p:cNvGrpSpPr/>
          <p:nvPr/>
        </p:nvGrpSpPr>
        <p:grpSpPr>
          <a:xfrm>
            <a:off x="3175" y="4267200"/>
            <a:ext cx="9140825" cy="2590800"/>
            <a:chOff x="0" y="0"/>
            <a:chExt cx="9140825" cy="2590800"/>
          </a:xfrm>
        </p:grpSpPr>
        <p:sp>
          <p:nvSpPr>
            <p:cNvPr id="3" name="Rechteck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Off val="-5019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" name="Gruppieren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300" cy="827087"/>
            </a:xfrm>
          </p:grpSpPr>
          <p:sp>
            <p:nvSpPr>
              <p:cNvPr id="4" name="Oval"/>
              <p:cNvSpPr/>
              <p:nvPr/>
            </p:nvSpPr>
            <p:spPr>
              <a:xfrm>
                <a:off x="252412" y="150812"/>
                <a:ext cx="844551" cy="5191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Oval"/>
              <p:cNvSpPr/>
              <p:nvPr/>
            </p:nvSpPr>
            <p:spPr>
              <a:xfrm>
                <a:off x="315912" y="198437"/>
                <a:ext cx="717551" cy="4365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Oval"/>
              <p:cNvSpPr/>
              <p:nvPr/>
            </p:nvSpPr>
            <p:spPr>
              <a:xfrm>
                <a:off x="404812" y="249237"/>
                <a:ext cx="546101" cy="3286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Oval"/>
              <p:cNvSpPr/>
              <p:nvPr/>
            </p:nvSpPr>
            <p:spPr>
              <a:xfrm>
                <a:off x="468312" y="287337"/>
                <a:ext cx="415926" cy="2524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7C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Oval"/>
              <p:cNvSpPr/>
              <p:nvPr/>
            </p:nvSpPr>
            <p:spPr>
              <a:xfrm>
                <a:off x="522287" y="328612"/>
                <a:ext cx="304801" cy="16986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Form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Form"/>
              <p:cNvSpPr/>
              <p:nvPr/>
            </p:nvSpPr>
            <p:spPr>
              <a:xfrm>
                <a:off x="266700" y="722312"/>
                <a:ext cx="704850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6C6C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Form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Form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" name="Form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" name="Oval"/>
              <p:cNvSpPr/>
              <p:nvPr/>
            </p:nvSpPr>
            <p:spPr>
              <a:xfrm>
                <a:off x="608012" y="369887"/>
                <a:ext cx="133351" cy="84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4" name="Gruppieren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16" name="Oval"/>
              <p:cNvSpPr/>
              <p:nvPr/>
            </p:nvSpPr>
            <p:spPr>
              <a:xfrm>
                <a:off x="781050" y="481012"/>
                <a:ext cx="1012825" cy="598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070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Oval"/>
              <p:cNvSpPr/>
              <p:nvPr/>
            </p:nvSpPr>
            <p:spPr>
              <a:xfrm>
                <a:off x="854075" y="519112"/>
                <a:ext cx="862013" cy="52705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Oval"/>
              <p:cNvSpPr/>
              <p:nvPr/>
            </p:nvSpPr>
            <p:spPr>
              <a:xfrm>
                <a:off x="896937" y="552450"/>
                <a:ext cx="795339" cy="4746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Oval"/>
              <p:cNvSpPr/>
              <p:nvPr/>
            </p:nvSpPr>
            <p:spPr>
              <a:xfrm>
                <a:off x="939800" y="581025"/>
                <a:ext cx="704850" cy="4095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07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Oval"/>
              <p:cNvSpPr/>
              <p:nvPr/>
            </p:nvSpPr>
            <p:spPr>
              <a:xfrm>
                <a:off x="966787" y="593725"/>
                <a:ext cx="655638" cy="381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Oval"/>
              <p:cNvSpPr/>
              <p:nvPr/>
            </p:nvSpPr>
            <p:spPr>
              <a:xfrm>
                <a:off x="1049337" y="627062"/>
                <a:ext cx="485776" cy="3048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07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Oval"/>
              <p:cNvSpPr/>
              <p:nvPr/>
            </p:nvSpPr>
            <p:spPr>
              <a:xfrm>
                <a:off x="1111250" y="674687"/>
                <a:ext cx="360363" cy="2143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474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Oval"/>
              <p:cNvSpPr/>
              <p:nvPr/>
            </p:nvSpPr>
            <p:spPr>
              <a:xfrm>
                <a:off x="1216025" y="739775"/>
                <a:ext cx="142876" cy="952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474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Form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47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Form"/>
              <p:cNvSpPr/>
              <p:nvPr/>
            </p:nvSpPr>
            <p:spPr>
              <a:xfrm>
                <a:off x="581025" y="350837"/>
                <a:ext cx="1416050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C6C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Form"/>
              <p:cNvSpPr/>
              <p:nvPr/>
            </p:nvSpPr>
            <p:spPr>
              <a:xfrm>
                <a:off x="485775" y="312737"/>
                <a:ext cx="646113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474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Form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969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Form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" name="Form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" name="Form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Form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Form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70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" name="Form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52" name="Gruppieren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35" name="Form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" name="Form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" name="Form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F878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Form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Form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Form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Form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Form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" name="Form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" name="Form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" name="Form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Oval"/>
              <p:cNvSpPr/>
              <p:nvPr/>
            </p:nvSpPr>
            <p:spPr>
              <a:xfrm>
                <a:off x="663575" y="393700"/>
                <a:ext cx="822325" cy="5064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" name="Oval"/>
              <p:cNvSpPr/>
              <p:nvPr/>
            </p:nvSpPr>
            <p:spPr>
              <a:xfrm>
                <a:off x="714375" y="428625"/>
                <a:ext cx="708025" cy="4302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8848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" name="Oval"/>
              <p:cNvSpPr/>
              <p:nvPr/>
            </p:nvSpPr>
            <p:spPr>
              <a:xfrm>
                <a:off x="765175" y="460375"/>
                <a:ext cx="612775" cy="3698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" name="Oval"/>
              <p:cNvSpPr/>
              <p:nvPr/>
            </p:nvSpPr>
            <p:spPr>
              <a:xfrm>
                <a:off x="835025" y="504825"/>
                <a:ext cx="473075" cy="2809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87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" name="Oval"/>
              <p:cNvSpPr/>
              <p:nvPr/>
            </p:nvSpPr>
            <p:spPr>
              <a:xfrm>
                <a:off x="892175" y="536575"/>
                <a:ext cx="352425" cy="22066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87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Oval"/>
              <p:cNvSpPr/>
              <p:nvPr/>
            </p:nvSpPr>
            <p:spPr>
              <a:xfrm>
                <a:off x="968375" y="584200"/>
                <a:ext cx="200025" cy="1285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7C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65" name="Gruppieren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53" name="Form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" name="Form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" name="Form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Form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" name="Form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5019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Form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Off val="-5019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" name="Form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Off val="-5019"/>
                    </a:schemeClr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64" name="Gruppieren"/>
              <p:cNvGrpSpPr/>
              <p:nvPr/>
            </p:nvGrpSpPr>
            <p:grpSpPr>
              <a:xfrm>
                <a:off x="160337" y="96837"/>
                <a:ext cx="360363" cy="209551"/>
                <a:chOff x="0" y="0"/>
                <a:chExt cx="360362" cy="209550"/>
              </a:xfrm>
            </p:grpSpPr>
            <p:sp>
              <p:nvSpPr>
                <p:cNvPr id="60" name="Oval"/>
                <p:cNvSpPr/>
                <p:nvPr/>
              </p:nvSpPr>
              <p:spPr>
                <a:xfrm>
                  <a:off x="0" y="0"/>
                  <a:ext cx="360363" cy="2095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Off val="-5019"/>
                      </a:schemeClr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1" name="Oval"/>
                <p:cNvSpPr/>
                <p:nvPr/>
              </p:nvSpPr>
              <p:spPr>
                <a:xfrm>
                  <a:off x="34925" y="22225"/>
                  <a:ext cx="288925" cy="1619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Off val="-5019"/>
                      </a:schemeClr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2" name="Oval"/>
                <p:cNvSpPr/>
                <p:nvPr/>
              </p:nvSpPr>
              <p:spPr>
                <a:xfrm>
                  <a:off x="79375" y="38100"/>
                  <a:ext cx="198438" cy="1301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Off val="-5019"/>
                      </a:schemeClr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" name="Oval"/>
                <p:cNvSpPr/>
                <p:nvPr/>
              </p:nvSpPr>
              <p:spPr>
                <a:xfrm>
                  <a:off x="122237" y="63500"/>
                  <a:ext cx="115888" cy="746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Off val="-5019"/>
                      </a:schemeClr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67" name="Titel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Titeltext</a:t>
            </a:r>
          </a:p>
        </p:txBody>
      </p:sp>
      <p:sp>
        <p:nvSpPr>
          <p:cNvPr id="68" name="Textebene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9" name="Foliennummer"/>
          <p:cNvSpPr txBox="1"/>
          <p:nvPr>
            <p:ph type="sldNum" sz="quarter" idx="2"/>
          </p:nvPr>
        </p:nvSpPr>
        <p:spPr>
          <a:xfrm>
            <a:off x="8686800" y="6370813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CC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8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50000"/>
        <a:buFontTx/>
        <a:buChar char="●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50000"/>
        <a:buFontTx/>
        <a:buChar char="●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1ACE9F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morbidity and social disintegration - Successful treatment strategies in Europe"/>
          <p:cNvSpPr txBox="1"/>
          <p:nvPr>
            <p:ph type="title" idx="4294967295"/>
          </p:nvPr>
        </p:nvSpPr>
        <p:spPr>
          <a:xfrm>
            <a:off x="-1" y="260350"/>
            <a:ext cx="9144002" cy="123606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pPr/>
            <a:r>
              <a:t>Comorbidity and social disintegration - Successful treatment strategies in Europe</a:t>
            </a:r>
          </a:p>
        </p:txBody>
      </p:sp>
      <p:sp>
        <p:nvSpPr>
          <p:cNvPr id="173" name="Dr. Thomas Legl…"/>
          <p:cNvSpPr txBox="1"/>
          <p:nvPr>
            <p:ph type="body" sz="half" idx="4294967295"/>
          </p:nvPr>
        </p:nvSpPr>
        <p:spPr>
          <a:xfrm>
            <a:off x="1535881" y="1823243"/>
            <a:ext cx="6072238" cy="27165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40">
                <a:solidFill>
                  <a:srgbClr val="FFCC66"/>
                </a:solidFill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Dr. Thomas Legl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4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President EURO –TC </a:t>
            </a:r>
          </a:p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4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Director Therapiesalon im Wald </a:t>
            </a:r>
          </a:p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4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</a:p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40">
                <a:solidFill>
                  <a:srgbClr val="FFCC66"/>
                </a:solidFill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Iris Neuretter, BSc.</a:t>
            </a:r>
          </a:p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4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Tutor Sigmund Freud Private University, Vienna</a:t>
            </a:r>
          </a:p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4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Office Manager </a:t>
            </a:r>
            <a:r>
              <a:t>EURO –TC </a:t>
            </a:r>
          </a:p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40"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</a:p>
          <a:p>
            <a:pPr marL="0" indent="0" algn="ctr" defTabSz="777240"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700">
                <a:solidFill>
                  <a:srgbClr val="1AFFFF"/>
                </a:solidFill>
                <a:effectLst>
                  <a:outerShdw sx="100000" sy="100000" kx="0" ky="0" algn="b" rotWithShape="0" blurRad="10795" dist="21590" dir="2700000">
                    <a:srgbClr val="000000"/>
                  </a:outerShdw>
                </a:effectLst>
              </a:defRPr>
            </a:pPr>
            <a:r>
              <a:t>www/euro-tc.org         www/therapiesalon.at</a:t>
            </a:r>
          </a:p>
        </p:txBody>
      </p:sp>
      <p:sp>
        <p:nvSpPr>
          <p:cNvPr id="174" name="1st ISAM Asian Regional Meeting   14th International Addiction Sciences Congress (ASC) 2020"/>
          <p:cNvSpPr txBox="1"/>
          <p:nvPr/>
        </p:nvSpPr>
        <p:spPr>
          <a:xfrm>
            <a:off x="595202" y="5089442"/>
            <a:ext cx="7953597" cy="1185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500">
                <a:solidFill>
                  <a:schemeClr val="accent6"/>
                </a:solidFill>
              </a:defRPr>
            </a:pPr>
            <a:r>
              <a:t>1st ISAM Asian Regional Meeting  </a:t>
            </a:r>
            <a:br/>
            <a:r>
              <a:t>14th International Addiction Sciences Congress (ASC)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ositive effects on social stabilization by the improvement of…"/>
          <p:cNvSpPr txBox="1"/>
          <p:nvPr>
            <p:ph type="body" idx="4294967295"/>
          </p:nvPr>
        </p:nvSpPr>
        <p:spPr>
          <a:xfrm>
            <a:off x="457200" y="1461654"/>
            <a:ext cx="8229600" cy="478515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667512">
              <a:lnSpc>
                <a:spcPct val="110000"/>
              </a:lnSpc>
              <a:spcBef>
                <a:spcPts val="500"/>
              </a:spcBef>
              <a:buClrTx/>
              <a:buSzPct val="100000"/>
              <a:buChar char="⇨"/>
              <a:defRPr sz="2774">
                <a:solidFill>
                  <a:schemeClr val="accent6">
                    <a:lumOff val="18921"/>
                  </a:schemeClr>
                </a:solidFill>
              </a:defRPr>
            </a:pPr>
            <a:r>
              <a:t>Positive effects on social stabilization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by the improvement of </a:t>
            </a:r>
            <a:endParaRPr sz="3066"/>
          </a:p>
          <a:p>
            <a:pPr marL="131745" indent="-131745" defTabSz="667512">
              <a:lnSpc>
                <a:spcPct val="110000"/>
              </a:lnSpc>
              <a:spcBef>
                <a:spcPts val="500"/>
              </a:spcBef>
              <a:buClrTx/>
              <a:buSzPct val="100000"/>
              <a:defRPr sz="2774"/>
            </a:pPr>
            <a:r>
              <a:t>Social skills and competence</a:t>
            </a:r>
            <a:endParaRPr sz="3066"/>
          </a:p>
          <a:p>
            <a:pPr marL="131745" indent="-131745" defTabSz="667512">
              <a:lnSpc>
                <a:spcPct val="110000"/>
              </a:lnSpc>
              <a:spcBef>
                <a:spcPts val="500"/>
              </a:spcBef>
              <a:buClrTx/>
              <a:buSzPct val="100000"/>
              <a:defRPr sz="2774"/>
            </a:pPr>
            <a:r>
              <a:t>Creating satisfying relationships</a:t>
            </a:r>
            <a:endParaRPr sz="3066"/>
          </a:p>
          <a:p>
            <a:pPr marL="131745" indent="-131745" defTabSz="667512">
              <a:lnSpc>
                <a:spcPct val="110000"/>
              </a:lnSpc>
              <a:spcBef>
                <a:spcPts val="500"/>
              </a:spcBef>
              <a:buClrTx/>
              <a:buSzPct val="100000"/>
              <a:defRPr sz="2774"/>
            </a:pPr>
            <a:r>
              <a:t>Social interaction</a:t>
            </a:r>
            <a:endParaRPr sz="3066"/>
          </a:p>
          <a:p>
            <a:pPr marL="131745" indent="-131745" defTabSz="667512">
              <a:lnSpc>
                <a:spcPct val="110000"/>
              </a:lnSpc>
              <a:spcBef>
                <a:spcPts val="500"/>
              </a:spcBef>
              <a:buClrTx/>
              <a:buSzPct val="100000"/>
              <a:defRPr sz="2774"/>
            </a:pPr>
            <a:r>
              <a:t>Crisis management</a:t>
            </a:r>
            <a:endParaRPr sz="3066"/>
          </a:p>
          <a:p>
            <a:pPr marL="131745" indent="-131745" defTabSz="667512">
              <a:lnSpc>
                <a:spcPct val="110000"/>
              </a:lnSpc>
              <a:spcBef>
                <a:spcPts val="500"/>
              </a:spcBef>
              <a:buClrTx/>
              <a:buSzPct val="100000"/>
              <a:defRPr sz="2774"/>
            </a:pPr>
            <a:r>
              <a:t>Decreased risk for relapse to uncontrolled drug use</a:t>
            </a:r>
            <a:endParaRPr sz="3066"/>
          </a:p>
          <a:p>
            <a:pPr marL="131745" indent="-131745" defTabSz="667512">
              <a:lnSpc>
                <a:spcPct val="110000"/>
              </a:lnSpc>
              <a:spcBef>
                <a:spcPts val="500"/>
              </a:spcBef>
              <a:buClrTx/>
              <a:buSzPct val="100000"/>
              <a:defRPr sz="2774"/>
            </a:pPr>
            <a:r>
              <a:t>Employment by re-integration at the labor market</a:t>
            </a:r>
            <a:endParaRPr sz="3066"/>
          </a:p>
          <a:p>
            <a:pPr marL="131745" indent="-131745" defTabSz="667512">
              <a:lnSpc>
                <a:spcPct val="110000"/>
              </a:lnSpc>
              <a:spcBef>
                <a:spcPts val="500"/>
              </a:spcBef>
              <a:buClrTx/>
              <a:buSzPct val="100000"/>
              <a:defRPr sz="2774"/>
            </a:pPr>
            <a:r>
              <a:t>Establishing of residential communities</a:t>
            </a:r>
          </a:p>
        </p:txBody>
      </p:sp>
      <p:sp>
        <p:nvSpPr>
          <p:cNvPr id="222" name="Evaluation/ Integrative Residential Treatment"/>
          <p:cNvSpPr txBox="1"/>
          <p:nvPr>
            <p:ph type="title" idx="4294967295"/>
          </p:nvPr>
        </p:nvSpPr>
        <p:spPr>
          <a:xfrm>
            <a:off x="261039" y="139267"/>
            <a:ext cx="8621922" cy="1139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300">
                <a:solidFill>
                  <a:srgbClr val="FF993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Evaluation/ Integrative Residential Treatment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Europe Aid - Strenghenting social support for homeless drug users in Iran"/>
          <p:cNvSpPr txBox="1"/>
          <p:nvPr>
            <p:ph type="title" idx="4294967295"/>
          </p:nvPr>
        </p:nvSpPr>
        <p:spPr>
          <a:xfrm>
            <a:off x="457200" y="3777482"/>
            <a:ext cx="8229600" cy="1139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667512">
              <a:defRPr sz="3650">
                <a:solidFill>
                  <a:srgbClr val="FF9933"/>
                </a:solidFill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defRPr>
            </a:lvl1pPr>
          </a:lstStyle>
          <a:p>
            <a:pPr/>
            <a:r>
              <a:t>Europe Aid - Strenghenting social support for homeless drug users in Iran</a:t>
            </a:r>
          </a:p>
        </p:txBody>
      </p:sp>
      <p:sp>
        <p:nvSpPr>
          <p:cNvPr id="225" name="Best international experience and practice integrated and adapted to local needs"/>
          <p:cNvSpPr txBox="1"/>
          <p:nvPr/>
        </p:nvSpPr>
        <p:spPr>
          <a:xfrm>
            <a:off x="350715" y="1155408"/>
            <a:ext cx="8604987" cy="1902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200">
                <a:solidFill>
                  <a:srgbClr val="FF7E79"/>
                </a:solidFill>
              </a:defRPr>
            </a:lvl1pPr>
          </a:lstStyle>
          <a:p>
            <a:pPr/>
            <a:r>
              <a:t>Best international experience and practice integrated and adapted to local needs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HANK YOU FOR YOUR ATTENTION"/>
          <p:cNvSpPr txBox="1"/>
          <p:nvPr>
            <p:ph type="title" idx="4294967295"/>
          </p:nvPr>
        </p:nvSpPr>
        <p:spPr>
          <a:xfrm>
            <a:off x="457200" y="1413127"/>
            <a:ext cx="8229600" cy="2146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66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THANK YOU FOR YOUR ATTENTION </a:t>
            </a:r>
          </a:p>
        </p:txBody>
      </p:sp>
      <p:pic>
        <p:nvPicPr>
          <p:cNvPr id="2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2" y="3655897"/>
            <a:ext cx="8423276" cy="2424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Bild" descr="Bild"/>
          <p:cNvPicPr>
            <a:picLocks noChangeAspect="1"/>
          </p:cNvPicPr>
          <p:nvPr/>
        </p:nvPicPr>
        <p:blipFill>
          <a:blip r:embed="rId3">
            <a:extLst/>
          </a:blip>
          <a:srcRect l="0" t="8398" r="0" b="0"/>
          <a:stretch>
            <a:fillRect/>
          </a:stretch>
        </p:blipFill>
        <p:spPr>
          <a:xfrm>
            <a:off x="360362" y="135014"/>
            <a:ext cx="8423311" cy="101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Bild" descr="Bild"/>
          <p:cNvPicPr>
            <a:picLocks noChangeAspect="1"/>
          </p:cNvPicPr>
          <p:nvPr/>
        </p:nvPicPr>
        <p:blipFill>
          <a:blip r:embed="rId4">
            <a:alphaModFix amt="60972"/>
            <a:extLst/>
          </a:blip>
          <a:stretch>
            <a:fillRect/>
          </a:stretch>
        </p:blipFill>
        <p:spPr>
          <a:xfrm>
            <a:off x="6451354" y="3818762"/>
            <a:ext cx="2196105" cy="752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ddiction and Multimorbidity of Homeless People in Europe: Results of Research"/>
          <p:cNvSpPr txBox="1"/>
          <p:nvPr>
            <p:ph type="title" idx="4294967295"/>
          </p:nvPr>
        </p:nvSpPr>
        <p:spPr>
          <a:xfrm>
            <a:off x="457200" y="793330"/>
            <a:ext cx="8229600" cy="1115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2900">
                <a:solidFill>
                  <a:srgbClr val="FF993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Addiction and Multimorbidity of Homeless People in Europe: </a:t>
            </a:r>
            <a:r>
              <a:rPr sz="2400">
                <a:solidFill>
                  <a:srgbClr val="FF7E79"/>
                </a:solidFill>
              </a:rPr>
              <a:t>Results of Research</a:t>
            </a:r>
            <a:r>
              <a:t> </a:t>
            </a:r>
          </a:p>
        </p:txBody>
      </p:sp>
      <p:sp>
        <p:nvSpPr>
          <p:cNvPr id="177" name="Text"/>
          <p:cNvSpPr txBox="1"/>
          <p:nvPr/>
        </p:nvSpPr>
        <p:spPr>
          <a:xfrm>
            <a:off x="4508500" y="2871450"/>
            <a:ext cx="127000" cy="111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30200">
              <a:spcBef>
                <a:spcPts val="700"/>
              </a:spcBef>
              <a:buClr>
                <a:srgbClr val="1ACE9F"/>
              </a:buClr>
              <a:buSzPct val="100000"/>
              <a:buChar char="➢"/>
              <a:defRPr sz="2560">
                <a:solidFill>
                  <a:srgbClr val="1ACE9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597" dir="2760305">
                  <a:srgbClr val="000000"/>
                </a:outerShdw>
              </a:effectLst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8" name="Austria, Aichhorn et al., 2008  Homeless youth…"/>
          <p:cNvSpPr txBox="1"/>
          <p:nvPr/>
        </p:nvSpPr>
        <p:spPr>
          <a:xfrm>
            <a:off x="272324" y="2053519"/>
            <a:ext cx="8806667" cy="488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rPr u="sng"/>
              <a:t>Austria, Aichhorn et al., 2008 </a:t>
            </a:r>
            <a:br/>
            <a:r>
              <a:t>Homeless youth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Psychiatric disorders 80%, Substance abuse 65%, Mood disorders 42,%, 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Anxiety 17,5 % Eating disorders 17,5%, Self-harm 57,5%, Suicide attempt 25%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 u="sng">
                <a:solidFill>
                  <a:srgbClr val="FFFFFF"/>
                </a:solidFill>
              </a:defRPr>
            </a:pPr>
            <a:r>
              <a:t>France, Combaluzier et al., 2009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Homeless with substance use disorder, Personality disorders 95%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 u="sng">
                <a:solidFill>
                  <a:srgbClr val="FFFFFF"/>
                </a:solidFill>
              </a:defRPr>
            </a:pPr>
            <a:r>
              <a:t>Sweden, Beljer egal., 2007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Combination substance abuse and mental health problems in 74%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</p:txBody>
      </p:sp>
      <p:pic>
        <p:nvPicPr>
          <p:cNvPr id="179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0" t="9644" r="0" b="0"/>
          <a:stretch>
            <a:fillRect/>
          </a:stretch>
        </p:blipFill>
        <p:spPr>
          <a:xfrm>
            <a:off x="1769738" y="121422"/>
            <a:ext cx="5811950" cy="693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pain, Results of a psychiatric attentive program / homeless + mental health issues…"/>
          <p:cNvSpPr txBox="1"/>
          <p:nvPr/>
        </p:nvSpPr>
        <p:spPr>
          <a:xfrm>
            <a:off x="243638" y="2002665"/>
            <a:ext cx="8656723" cy="421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00526" indent="-200526">
              <a:lnSpc>
                <a:spcPct val="120000"/>
              </a:lnSpc>
              <a:buSzPct val="60000"/>
              <a:buBlip>
                <a:blip r:embed="rId2"/>
              </a:buBlip>
              <a:defRPr sz="2000">
                <a:solidFill>
                  <a:schemeClr val="accent6"/>
                </a:solidFill>
              </a:defRPr>
            </a:pPr>
            <a:r>
              <a:t>Spain, Results of a psychiatric attentive program / homeless + mental health issues </a:t>
            </a:r>
          </a:p>
          <a:p>
            <a:pPr>
              <a:lnSpc>
                <a:spcPct val="120000"/>
              </a:lnSpc>
              <a:defRPr sz="2000">
                <a:solidFill>
                  <a:srgbClr val="FFFFFF"/>
                </a:solidFill>
              </a:defRPr>
            </a:pPr>
            <a:r>
              <a:t>Multimorbidity in around 40%, substance use disorder in around 50% </a:t>
            </a:r>
          </a:p>
          <a:p>
            <a:pPr>
              <a:lnSpc>
                <a:spcPct val="120000"/>
              </a:lnSpc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chemeClr val="accent6">
                    <a:lumOff val="18921"/>
                  </a:schemeClr>
                </a:solidFill>
              </a:rPr>
              <a:t>&gt; Fundamental obstacle for recovery</a:t>
            </a:r>
            <a:r>
              <a:t> </a:t>
            </a:r>
          </a:p>
          <a:p>
            <a:pPr>
              <a:lnSpc>
                <a:spcPct val="120000"/>
              </a:lnSpc>
              <a:defRPr sz="2000">
                <a:solidFill>
                  <a:srgbClr val="FFFFFF"/>
                </a:solidFill>
              </a:defRPr>
            </a:pPr>
          </a:p>
          <a:p>
            <a:pPr marL="200526" indent="-200526">
              <a:lnSpc>
                <a:spcPct val="120000"/>
              </a:lnSpc>
              <a:buSzPct val="60000"/>
              <a:buBlip>
                <a:blip r:embed="rId2"/>
              </a:buBlip>
              <a:defRPr sz="2000">
                <a:solidFill>
                  <a:srgbClr val="FFFFFF"/>
                </a:solidFill>
              </a:defRPr>
            </a:pPr>
            <a:r>
              <a:rPr>
                <a:solidFill>
                  <a:schemeClr val="accent6"/>
                </a:solidFill>
              </a:rPr>
              <a:t>Netherland in Cooperation with University of Vancouver, 2016, Angelo G.I. Maremmani, Michael Krausz, et al.,</a:t>
            </a:r>
            <a:endParaRPr u="sng">
              <a:solidFill>
                <a:schemeClr val="accent6"/>
              </a:solidFill>
            </a:endParaRPr>
          </a:p>
          <a:p>
            <a:pPr>
              <a:lnSpc>
                <a:spcPct val="120000"/>
              </a:lnSpc>
              <a:defRPr sz="2000">
                <a:solidFill>
                  <a:srgbClr val="FFFFFF"/>
                </a:solidFill>
              </a:defRPr>
            </a:pPr>
            <a:r>
              <a:t>Substance Use Among Homeless Individuals With Schizophrenia and Bipolar Disorder (BD). Substance use in the homeless population is in line with the one found in non-homeless populations. </a:t>
            </a:r>
          </a:p>
          <a:p>
            <a:pPr>
              <a:lnSpc>
                <a:spcPct val="120000"/>
              </a:lnSpc>
              <a:defRPr sz="2000">
                <a:solidFill>
                  <a:schemeClr val="accent6">
                    <a:lumOff val="18921"/>
                  </a:schemeClr>
                </a:solidFill>
              </a:defRPr>
            </a:pPr>
            <a:r>
              <a:t>&gt; Relationship between BD and substance use exists between the conditions - not affected by hardships from being homeless.</a:t>
            </a:r>
          </a:p>
        </p:txBody>
      </p:sp>
      <p:sp>
        <p:nvSpPr>
          <p:cNvPr id="182" name="Addiction and Multimorbidity of Homeless People in Europe Results of Research"/>
          <p:cNvSpPr txBox="1"/>
          <p:nvPr>
            <p:ph type="title" idx="4294967295"/>
          </p:nvPr>
        </p:nvSpPr>
        <p:spPr>
          <a:xfrm>
            <a:off x="457200" y="277812"/>
            <a:ext cx="8229600" cy="14673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649223">
              <a:defRPr sz="3124">
                <a:solidFill>
                  <a:srgbClr val="FF9933"/>
                </a:solidFill>
                <a:effectLst>
                  <a:outerShdw sx="100000" sy="100000" kx="0" ky="0" algn="b" rotWithShape="0" blurRad="9017" dist="18034" dir="2700000">
                    <a:srgbClr val="000000"/>
                  </a:outerShdw>
                </a:effectLst>
              </a:defRPr>
            </a:pPr>
            <a:r>
              <a:t>Addiction and Multimorbidity of Homeless People in Europe</a:t>
            </a:r>
            <a:br/>
            <a:r>
              <a:rPr sz="2768">
                <a:solidFill>
                  <a:srgbClr val="FF7E79"/>
                </a:solidFill>
              </a:rPr>
              <a:t>Results of Research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Overall Situation"/>
          <p:cNvSpPr txBox="1"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200">
                <a:solidFill>
                  <a:srgbClr val="FF993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Overall Situation</a:t>
            </a:r>
          </a:p>
        </p:txBody>
      </p:sp>
      <p:sp>
        <p:nvSpPr>
          <p:cNvPr id="185" name="37 % Substance Dependents additionally suffer from affective disorder, schizophrenia spectrum psychosis, anxiety and/or personality disorder…"/>
          <p:cNvSpPr txBox="1"/>
          <p:nvPr>
            <p:ph type="body" idx="4294967295"/>
          </p:nvPr>
        </p:nvSpPr>
        <p:spPr>
          <a:xfrm>
            <a:off x="914400" y="1773237"/>
            <a:ext cx="7567974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832104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/>
              <a:defRPr sz="2184"/>
            </a:pPr>
            <a:r>
              <a:t> 37 % Substance Dependents additionally suffer from affective disorder, schizophrenia spectrum psychosis, anxiety and/or personality disorder</a:t>
            </a:r>
          </a:p>
          <a:p>
            <a:pPr marL="0" indent="0" defTabSz="832104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/>
              <a:defRPr sz="2184"/>
            </a:pPr>
            <a:r>
              <a:t> In general psychiatric hospitals as well as addiction treatment centers do not offer appropriate service for this clientele</a:t>
            </a:r>
          </a:p>
          <a:p>
            <a:pPr marL="0" indent="0" defTabSz="832104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/>
              <a:defRPr sz="2184"/>
            </a:pPr>
            <a:r>
              <a:t> “Come-go-come back” effect</a:t>
            </a:r>
          </a:p>
          <a:p>
            <a:pPr marL="0" indent="0" defTabSz="832104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/>
              <a:defRPr sz="2184"/>
            </a:pPr>
            <a:r>
              <a:t> Increased risk for suicide and suicide attempts</a:t>
            </a:r>
          </a:p>
          <a:p>
            <a:pPr marL="0" indent="0" defTabSz="832104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/>
              <a:defRPr sz="2184">
                <a:solidFill>
                  <a:schemeClr val="accent6">
                    <a:lumOff val="18921"/>
                  </a:schemeClr>
                </a:solidFill>
              </a:defRPr>
            </a:pPr>
            <a:r>
              <a:t> Need for special approach offering treatment for substance           dependence plus the additional psychiatric disease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morbid Prevalences"/>
          <p:cNvSpPr txBox="1"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993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Comorbid Prevalences</a:t>
            </a:r>
          </a:p>
        </p:txBody>
      </p:sp>
      <p:sp>
        <p:nvSpPr>
          <p:cNvPr id="188" name="Depression…"/>
          <p:cNvSpPr txBox="1"/>
          <p:nvPr>
            <p:ph type="body" idx="4294967295"/>
          </p:nvPr>
        </p:nvSpPr>
        <p:spPr>
          <a:xfrm>
            <a:off x="514479" y="1726215"/>
            <a:ext cx="7648972" cy="394121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62426" indent="-162426" defTabSz="822959">
              <a:spcBef>
                <a:spcPts val="1000"/>
              </a:spcBef>
              <a:buClrTx/>
              <a:buSzPct val="100000"/>
              <a:defRPr sz="3780"/>
            </a:pPr>
            <a:r>
              <a:t>Depression </a:t>
            </a:r>
          </a:p>
          <a:p>
            <a:pPr marL="162426" indent="-162426" defTabSz="822959">
              <a:spcBef>
                <a:spcPts val="1000"/>
              </a:spcBef>
              <a:buClrTx/>
              <a:buSzPct val="100000"/>
              <a:defRPr sz="3780"/>
            </a:pPr>
            <a:r>
              <a:t>Anxiety </a:t>
            </a:r>
          </a:p>
          <a:p>
            <a:pPr marL="162426" indent="-162426" defTabSz="822959">
              <a:spcBef>
                <a:spcPts val="1000"/>
              </a:spcBef>
              <a:buClrTx/>
              <a:buSzPct val="100000"/>
              <a:defRPr sz="3780"/>
            </a:pPr>
            <a:r>
              <a:t>Psychotic disorder</a:t>
            </a:r>
          </a:p>
          <a:p>
            <a:pPr marL="162426" indent="-162426" defTabSz="822959">
              <a:spcBef>
                <a:spcPts val="1000"/>
              </a:spcBef>
              <a:buClrTx/>
              <a:buSzPct val="100000"/>
              <a:defRPr sz="3780"/>
            </a:pPr>
            <a:r>
              <a:t>Result of PTS - Posttraumtic Stress </a:t>
            </a:r>
          </a:p>
          <a:p>
            <a:pPr marL="162426" indent="-162426" defTabSz="822959">
              <a:lnSpc>
                <a:spcPct val="120000"/>
              </a:lnSpc>
              <a:spcBef>
                <a:spcPts val="1000"/>
              </a:spcBef>
              <a:buClrTx/>
              <a:buSzPct val="100000"/>
              <a:defRPr sz="3780">
                <a:solidFill>
                  <a:schemeClr val="accent6">
                    <a:lumOff val="18921"/>
                  </a:schemeClr>
                </a:solidFill>
              </a:defRPr>
            </a:pPr>
            <a:r>
              <a:t>Multimorbid Dynamic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Integrative Aspects"/>
          <p:cNvSpPr txBox="1"/>
          <p:nvPr>
            <p:ph type="title" idx="4294967295"/>
          </p:nvPr>
        </p:nvSpPr>
        <p:spPr>
          <a:xfrm>
            <a:off x="457200" y="151796"/>
            <a:ext cx="8229600" cy="1139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993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Integrative Aspects</a:t>
            </a:r>
          </a:p>
        </p:txBody>
      </p:sp>
      <p:sp>
        <p:nvSpPr>
          <p:cNvPr id="191" name="Relatively good prognosis in the integration process of patients with depression and anxiety…"/>
          <p:cNvSpPr txBox="1"/>
          <p:nvPr>
            <p:ph type="body" idx="4294967295"/>
          </p:nvPr>
        </p:nvSpPr>
        <p:spPr>
          <a:xfrm>
            <a:off x="457200" y="1402186"/>
            <a:ext cx="8229600" cy="50426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704087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/>
              <a:defRPr sz="2464"/>
            </a:pPr>
            <a:r>
              <a:t> Relatively good prognosis in the integration process of patients with depression and anxiety </a:t>
            </a:r>
          </a:p>
          <a:p>
            <a:pPr marL="0" indent="0" defTabSz="704087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/>
              <a:defRPr sz="2464"/>
            </a:pPr>
            <a:r>
              <a:t> Small group of dual diagnoses patients can achieve high profit from integration into a TC program</a:t>
            </a:r>
          </a:p>
          <a:p>
            <a:pPr marL="0" indent="0" defTabSz="704087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/>
              <a:defRPr sz="2464"/>
            </a:pPr>
            <a:r>
              <a:t> Need for special structure within the system with main differences in vocational therapy </a:t>
            </a:r>
          </a:p>
          <a:p>
            <a:pPr marL="0" indent="0" defTabSz="704087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/>
              <a:defRPr sz="2464"/>
            </a:pPr>
            <a:r>
              <a:t> Adapted psychotherapeutic approach with increased inclusion of family members </a:t>
            </a:r>
          </a:p>
          <a:p>
            <a:pPr marL="0" indent="0" defTabSz="704087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/>
              <a:defRPr sz="2464"/>
            </a:pPr>
            <a:r>
              <a:t> Orientation towards “non-dual diagnoses” patients</a:t>
            </a:r>
          </a:p>
          <a:p>
            <a:pPr marL="0" indent="0" defTabSz="704087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/>
              <a:defRPr sz="2464"/>
            </a:pPr>
            <a:r>
              <a:t> Helpful psycho-dynamics for all TC members</a:t>
            </a:r>
          </a:p>
          <a:p>
            <a:pPr marL="0" indent="0" defTabSz="704087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/>
              <a:defRPr sz="2464"/>
            </a:pPr>
            <a:r>
              <a:t> Positive influence on self-centered behavior of the addict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C Reality Co-Morbidity/Substitution  - Flow Pattern"/>
          <p:cNvSpPr txBox="1"/>
          <p:nvPr>
            <p:ph type="title" idx="4294967295"/>
          </p:nvPr>
        </p:nvSpPr>
        <p:spPr>
          <a:xfrm>
            <a:off x="323850" y="277812"/>
            <a:ext cx="8362950" cy="1998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FF993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TC Reality</a:t>
            </a:r>
            <a:br/>
            <a:r>
              <a:t>Co-Morbidity/Substitution  - Flow Pattern</a:t>
            </a:r>
          </a:p>
        </p:txBody>
      </p:sp>
      <p:grpSp>
        <p:nvGrpSpPr>
          <p:cNvPr id="196" name="Gruppieren"/>
          <p:cNvGrpSpPr/>
          <p:nvPr/>
        </p:nvGrpSpPr>
        <p:grpSpPr>
          <a:xfrm>
            <a:off x="1107809" y="2852737"/>
            <a:ext cx="1600732" cy="914401"/>
            <a:chOff x="0" y="0"/>
            <a:chExt cx="1600730" cy="914400"/>
          </a:xfrm>
        </p:grpSpPr>
        <p:sp>
          <p:nvSpPr>
            <p:cNvPr id="194" name="Oval"/>
            <p:cNvSpPr/>
            <p:nvPr/>
          </p:nvSpPr>
          <p:spPr>
            <a:xfrm>
              <a:off x="8202" y="0"/>
              <a:ext cx="1584326" cy="9144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0000"/>
                  </a:solidFill>
                </a:defRPr>
              </a:pPr>
            </a:p>
          </p:txBody>
        </p:sp>
        <p:sp>
          <p:nvSpPr>
            <p:cNvPr id="195" name="Psychiatric…"/>
            <p:cNvSpPr txBox="1"/>
            <p:nvPr/>
          </p:nvSpPr>
          <p:spPr>
            <a:xfrm>
              <a:off x="0" y="123534"/>
              <a:ext cx="1600731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2000">
                  <a:solidFill>
                    <a:schemeClr val="accent6">
                      <a:lumOff val="18921"/>
                    </a:schemeClr>
                  </a:solidFill>
                </a:defRPr>
              </a:pPr>
              <a:r>
                <a:t>Psychiatric </a:t>
              </a:r>
            </a:p>
            <a:p>
              <a:pPr algn="ctr">
                <a:defRPr b="1" sz="2000">
                  <a:solidFill>
                    <a:schemeClr val="accent6">
                      <a:lumOff val="18921"/>
                    </a:schemeClr>
                  </a:solidFill>
                </a:defRPr>
              </a:pPr>
              <a:r>
                <a:t>Hospital</a:t>
              </a:r>
            </a:p>
          </p:txBody>
        </p:sp>
      </p:grpSp>
      <p:grpSp>
        <p:nvGrpSpPr>
          <p:cNvPr id="199" name="Gruppieren"/>
          <p:cNvGrpSpPr/>
          <p:nvPr/>
        </p:nvGrpSpPr>
        <p:grpSpPr>
          <a:xfrm>
            <a:off x="5279251" y="2708275"/>
            <a:ext cx="1444586" cy="914400"/>
            <a:chOff x="0" y="0"/>
            <a:chExt cx="1444585" cy="914400"/>
          </a:xfrm>
        </p:grpSpPr>
        <p:sp>
          <p:nvSpPr>
            <p:cNvPr id="197" name="Oval"/>
            <p:cNvSpPr/>
            <p:nvPr/>
          </p:nvSpPr>
          <p:spPr>
            <a:xfrm>
              <a:off x="84911" y="0"/>
              <a:ext cx="1274763" cy="9144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>
                  <a:solidFill>
                    <a:srgbClr val="FF0000"/>
                  </a:solidFill>
                </a:defRPr>
              </a:pPr>
            </a:p>
          </p:txBody>
        </p:sp>
        <p:sp>
          <p:nvSpPr>
            <p:cNvPr id="198" name="Outpatient…"/>
            <p:cNvSpPr txBox="1"/>
            <p:nvPr/>
          </p:nvSpPr>
          <p:spPr>
            <a:xfrm>
              <a:off x="0" y="123534"/>
              <a:ext cx="1444586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2000">
                  <a:solidFill>
                    <a:schemeClr val="accent6">
                      <a:lumOff val="9460"/>
                    </a:schemeClr>
                  </a:solidFill>
                </a:defRPr>
              </a:pPr>
              <a:r>
                <a:t>Outpatient</a:t>
              </a:r>
            </a:p>
            <a:p>
              <a:pPr algn="ctr">
                <a:defRPr b="1" sz="2000">
                  <a:solidFill>
                    <a:schemeClr val="accent6">
                      <a:lumOff val="9460"/>
                    </a:schemeClr>
                  </a:solidFill>
                </a:defRPr>
              </a:pPr>
              <a:r>
                <a:t>Facility</a:t>
              </a:r>
            </a:p>
          </p:txBody>
        </p:sp>
      </p:grpSp>
      <p:grpSp>
        <p:nvGrpSpPr>
          <p:cNvPr id="202" name="Gruppieren"/>
          <p:cNvGrpSpPr/>
          <p:nvPr/>
        </p:nvGrpSpPr>
        <p:grpSpPr>
          <a:xfrm>
            <a:off x="3348037" y="4149725"/>
            <a:ext cx="1562101" cy="914400"/>
            <a:chOff x="0" y="0"/>
            <a:chExt cx="1562100" cy="914400"/>
          </a:xfrm>
        </p:grpSpPr>
        <p:sp>
          <p:nvSpPr>
            <p:cNvPr id="200" name="Oval"/>
            <p:cNvSpPr/>
            <p:nvPr/>
          </p:nvSpPr>
          <p:spPr>
            <a:xfrm>
              <a:off x="0" y="0"/>
              <a:ext cx="1562100" cy="914400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600">
                  <a:solidFill>
                    <a:srgbClr val="FF0000"/>
                  </a:solidFill>
                </a:defRPr>
              </a:pPr>
            </a:p>
          </p:txBody>
        </p:sp>
        <p:sp>
          <p:nvSpPr>
            <p:cNvPr id="201" name="Specialised…"/>
            <p:cNvSpPr txBox="1"/>
            <p:nvPr/>
          </p:nvSpPr>
          <p:spPr>
            <a:xfrm>
              <a:off x="141654" y="71903"/>
              <a:ext cx="1278792" cy="77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1600">
                  <a:solidFill>
                    <a:srgbClr val="FF0000"/>
                  </a:solidFill>
                </a:defRPr>
              </a:pPr>
              <a:r>
                <a:t>Specialised</a:t>
              </a:r>
            </a:p>
            <a:p>
              <a:pPr algn="ctr">
                <a:defRPr b="1" sz="1600">
                  <a:solidFill>
                    <a:srgbClr val="FF0000"/>
                  </a:solidFill>
                </a:defRPr>
              </a:pPr>
              <a:r>
                <a:t>Residential</a:t>
              </a:r>
            </a:p>
            <a:p>
              <a:pPr algn="ctr">
                <a:defRPr b="1" sz="1600">
                  <a:solidFill>
                    <a:srgbClr val="FF0000"/>
                  </a:solidFill>
                </a:defRPr>
              </a:pPr>
              <a:r>
                <a:t>Treatment</a:t>
              </a:r>
            </a:p>
          </p:txBody>
        </p:sp>
      </p:grpSp>
      <p:grpSp>
        <p:nvGrpSpPr>
          <p:cNvPr id="205" name="Gruppieren"/>
          <p:cNvGrpSpPr/>
          <p:nvPr/>
        </p:nvGrpSpPr>
        <p:grpSpPr>
          <a:xfrm>
            <a:off x="5688664" y="4797425"/>
            <a:ext cx="1656047" cy="1130300"/>
            <a:chOff x="0" y="0"/>
            <a:chExt cx="1656045" cy="1130300"/>
          </a:xfrm>
        </p:grpSpPr>
        <p:sp>
          <p:nvSpPr>
            <p:cNvPr id="203" name="Oval"/>
            <p:cNvSpPr/>
            <p:nvPr/>
          </p:nvSpPr>
          <p:spPr>
            <a:xfrm>
              <a:off x="35860" y="0"/>
              <a:ext cx="1584326" cy="11303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>
                  <a:solidFill>
                    <a:srgbClr val="FF0000"/>
                  </a:solidFill>
                </a:defRPr>
              </a:pPr>
            </a:p>
          </p:txBody>
        </p:sp>
        <p:sp>
          <p:nvSpPr>
            <p:cNvPr id="204" name="Substitution…"/>
            <p:cNvSpPr txBox="1"/>
            <p:nvPr/>
          </p:nvSpPr>
          <p:spPr>
            <a:xfrm>
              <a:off x="-1" y="231484"/>
              <a:ext cx="1656047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2000">
                  <a:solidFill>
                    <a:schemeClr val="accent6">
                      <a:lumOff val="9460"/>
                    </a:schemeClr>
                  </a:solidFill>
                </a:defRPr>
              </a:pPr>
              <a:r>
                <a:t>Substitution</a:t>
              </a:r>
            </a:p>
            <a:p>
              <a:pPr algn="ctr">
                <a:defRPr b="1" sz="2000">
                  <a:solidFill>
                    <a:schemeClr val="accent6">
                      <a:lumOff val="9460"/>
                    </a:schemeClr>
                  </a:solidFill>
                </a:defRPr>
              </a:pPr>
              <a:r>
                <a:t>Programme</a:t>
              </a:r>
            </a:p>
          </p:txBody>
        </p:sp>
      </p:grpSp>
      <p:sp>
        <p:nvSpPr>
          <p:cNvPr id="206" name="Linie"/>
          <p:cNvSpPr/>
          <p:nvPr/>
        </p:nvSpPr>
        <p:spPr>
          <a:xfrm>
            <a:off x="2700337" y="3573462"/>
            <a:ext cx="1295401" cy="647701"/>
          </a:xfrm>
          <a:prstGeom prst="line">
            <a:avLst/>
          </a:prstGeom>
          <a:ln w="57150">
            <a:solidFill>
              <a:srgbClr val="FF66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Linie"/>
          <p:cNvSpPr/>
          <p:nvPr/>
        </p:nvSpPr>
        <p:spPr>
          <a:xfrm flipH="1" flipV="1">
            <a:off x="4932362" y="4581524"/>
            <a:ext cx="936626" cy="360364"/>
          </a:xfrm>
          <a:prstGeom prst="line">
            <a:avLst/>
          </a:prstGeom>
          <a:ln w="57150">
            <a:solidFill>
              <a:srgbClr val="FF66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High Co-Morbitity"/>
          <p:cNvSpPr txBox="1"/>
          <p:nvPr/>
        </p:nvSpPr>
        <p:spPr>
          <a:xfrm>
            <a:off x="2916237" y="3429000"/>
            <a:ext cx="24479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FFCC00"/>
                </a:solidFill>
              </a:defRPr>
            </a:lvl1pPr>
          </a:lstStyle>
          <a:p>
            <a:pPr/>
            <a:r>
              <a:t>High Co-Morbitity</a:t>
            </a:r>
          </a:p>
        </p:txBody>
      </p:sp>
      <p:sp>
        <p:nvSpPr>
          <p:cNvPr id="209" name="Low Co-Morbitity"/>
          <p:cNvSpPr txBox="1"/>
          <p:nvPr/>
        </p:nvSpPr>
        <p:spPr>
          <a:xfrm>
            <a:off x="5219700" y="3716337"/>
            <a:ext cx="2736850" cy="362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  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Low Co-Morbitity</a:t>
            </a:r>
          </a:p>
        </p:txBody>
      </p:sp>
      <p:sp>
        <p:nvSpPr>
          <p:cNvPr id="210" name="Linie"/>
          <p:cNvSpPr/>
          <p:nvPr/>
        </p:nvSpPr>
        <p:spPr>
          <a:xfrm>
            <a:off x="4787900" y="5013325"/>
            <a:ext cx="936626" cy="360363"/>
          </a:xfrm>
          <a:prstGeom prst="line">
            <a:avLst/>
          </a:prstGeom>
          <a:ln w="57150">
            <a:solidFill>
              <a:srgbClr val="FF66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High Co-Morbitity"/>
          <p:cNvSpPr txBox="1"/>
          <p:nvPr/>
        </p:nvSpPr>
        <p:spPr>
          <a:xfrm>
            <a:off x="5272087" y="4397375"/>
            <a:ext cx="23955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CC00"/>
                </a:solidFill>
              </a:defRPr>
            </a:lvl1pPr>
          </a:lstStyle>
          <a:p>
            <a:pPr/>
            <a:r>
              <a:t>High Co-Morbitity</a:t>
            </a:r>
          </a:p>
        </p:txBody>
      </p:sp>
      <p:sp>
        <p:nvSpPr>
          <p:cNvPr id="212" name="Low Co-Morbitity"/>
          <p:cNvSpPr txBox="1"/>
          <p:nvPr/>
        </p:nvSpPr>
        <p:spPr>
          <a:xfrm>
            <a:off x="3276600" y="5229225"/>
            <a:ext cx="25384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      Low Co-Morbitity</a:t>
            </a:r>
          </a:p>
        </p:txBody>
      </p:sp>
      <p:sp>
        <p:nvSpPr>
          <p:cNvPr id="213" name="Linie"/>
          <p:cNvSpPr/>
          <p:nvPr/>
        </p:nvSpPr>
        <p:spPr>
          <a:xfrm flipV="1">
            <a:off x="4643437" y="3573462"/>
            <a:ext cx="792163" cy="503238"/>
          </a:xfrm>
          <a:prstGeom prst="line">
            <a:avLst/>
          </a:prstGeom>
          <a:ln w="57150">
            <a:solidFill>
              <a:srgbClr val="FF66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lexibilty"/>
          <p:cNvSpPr txBox="1"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993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Flexibilty</a:t>
            </a:r>
          </a:p>
        </p:txBody>
      </p:sp>
      <p:sp>
        <p:nvSpPr>
          <p:cNvPr id="216" name="Focus on the individual situation – individual therapy programme within the framework for every patient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20842" indent="-320842">
              <a:buClrTx/>
              <a:buSzPct val="100000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Focus on the individual situation – individual therapy programme within the framework for every patient</a:t>
            </a:r>
          </a:p>
          <a:p>
            <a:pPr marL="320842" indent="-320842">
              <a:buClrTx/>
              <a:buSzPct val="100000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20842" indent="-320842">
              <a:buClrTx/>
              <a:buSzPct val="100000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Advantages of heterogenic group lead to relativation of one‘s own problem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⇨ </a:t>
            </a:r>
            <a:r>
              <a:t>more flexible horizon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Evaluation/ Integrative Residential Treatment"/>
          <p:cNvSpPr txBox="1"/>
          <p:nvPr>
            <p:ph type="title" idx="4294967295"/>
          </p:nvPr>
        </p:nvSpPr>
        <p:spPr>
          <a:xfrm>
            <a:off x="221412" y="94517"/>
            <a:ext cx="8701176" cy="1139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solidFill>
                  <a:srgbClr val="FF993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Evaluation/ Integrative Residential Treatment </a:t>
            </a:r>
          </a:p>
        </p:txBody>
      </p:sp>
      <p:sp>
        <p:nvSpPr>
          <p:cNvPr id="219" name="Clinical Observation Study, Austria - Birgit Kramer, Thomas Legl, Kurt Meszaros…"/>
          <p:cNvSpPr txBox="1"/>
          <p:nvPr>
            <p:ph type="body" idx="4294967295"/>
          </p:nvPr>
        </p:nvSpPr>
        <p:spPr>
          <a:xfrm>
            <a:off x="457200" y="1292947"/>
            <a:ext cx="8229600" cy="507782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822959">
              <a:lnSpc>
                <a:spcPct val="110000"/>
              </a:lnSpc>
              <a:buClrTx/>
              <a:buSzTx/>
              <a:buNone/>
              <a:defRPr sz="2609" u="sng"/>
            </a:pPr>
            <a:r>
              <a:t>Clinical Observation Study, Austria - Birgit Kramer, Thomas Legl, Kurt Meszaros</a:t>
            </a:r>
          </a:p>
          <a:p>
            <a:pPr marL="0" indent="0" defTabSz="822959">
              <a:lnSpc>
                <a:spcPct val="110000"/>
              </a:lnSpc>
              <a:buClrTx/>
              <a:buSzTx/>
              <a:buNone/>
              <a:defRPr sz="2609"/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⇨</a:t>
            </a:r>
            <a:r>
              <a:rPr b="1">
                <a:solidFill>
                  <a:schemeClr val="accent6">
                    <a:lumOff val="18921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Positive long-term effects on psychopathology</a:t>
            </a:r>
            <a:endParaRPr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822959">
              <a:lnSpc>
                <a:spcPct val="110000"/>
              </a:lnSpc>
              <a:buClrTx/>
              <a:buSzTx/>
              <a:buNone/>
              <a:defRPr sz="2609"/>
            </a:pPr>
            <a:r>
              <a:t>          with a reduction of</a:t>
            </a:r>
            <a:endParaRPr>
              <a:solidFill>
                <a:srgbClr val="203864"/>
              </a:solidFill>
            </a:endParaRPr>
          </a:p>
          <a:p>
            <a:pPr marL="395020" indent="-395020" defTabSz="822959">
              <a:lnSpc>
                <a:spcPct val="110000"/>
              </a:lnSpc>
              <a:buClrTx/>
              <a:buSzPct val="100000"/>
              <a:buFont typeface="Arial"/>
              <a:defRPr sz="2609"/>
            </a:pPr>
            <a:r>
              <a:t>Positive and negative symptomatology</a:t>
            </a:r>
            <a:endParaRPr>
              <a:solidFill>
                <a:srgbClr val="203864"/>
              </a:solidFill>
            </a:endParaRPr>
          </a:p>
          <a:p>
            <a:pPr marL="395020" indent="-395020" defTabSz="822959">
              <a:lnSpc>
                <a:spcPct val="110000"/>
              </a:lnSpc>
              <a:buClrTx/>
              <a:buSzPct val="100000"/>
              <a:buFont typeface="Arial"/>
              <a:defRPr sz="2609"/>
            </a:pPr>
            <a:r>
              <a:t>Self-mutilation and agression</a:t>
            </a:r>
            <a:endParaRPr>
              <a:solidFill>
                <a:srgbClr val="203864"/>
              </a:solidFill>
            </a:endParaRPr>
          </a:p>
          <a:p>
            <a:pPr marL="395020" indent="-395020" defTabSz="822959">
              <a:lnSpc>
                <a:spcPct val="110000"/>
              </a:lnSpc>
              <a:buClrTx/>
              <a:buSzPct val="100000"/>
              <a:buFont typeface="Arial"/>
              <a:defRPr sz="2609"/>
            </a:pPr>
            <a:r>
              <a:t>Suicidal impulses and suicide attempts</a:t>
            </a:r>
            <a:endParaRPr>
              <a:solidFill>
                <a:srgbClr val="203864"/>
              </a:solidFill>
            </a:endParaRPr>
          </a:p>
          <a:p>
            <a:pPr marL="395020" indent="-395020" defTabSz="822959">
              <a:lnSpc>
                <a:spcPct val="110000"/>
              </a:lnSpc>
              <a:buClrTx/>
              <a:buSzPct val="100000"/>
              <a:buFont typeface="Arial"/>
              <a:defRPr sz="2609"/>
            </a:pPr>
            <a:r>
              <a:t>Anxiety and stress</a:t>
            </a:r>
          </a:p>
          <a:p>
            <a:pPr marL="395020" indent="-395020" defTabSz="822959">
              <a:lnSpc>
                <a:spcPct val="110000"/>
              </a:lnSpc>
              <a:buClrTx/>
              <a:buSzPct val="100000"/>
              <a:buFont typeface="Arial"/>
              <a:defRPr sz="2609"/>
            </a:pPr>
            <a:r>
              <a:t>Improved understanding of mechanisms of both psychiatric disorders</a:t>
            </a:r>
            <a:r>
              <a:rPr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leine Wasserwellen">
  <a:themeElements>
    <a:clrScheme name="Kleine Wasserwellen">
      <a:dk1>
        <a:srgbClr val="006666"/>
      </a:dk1>
      <a:lt1>
        <a:srgbClr val="006666"/>
      </a:lt1>
      <a:dk2>
        <a:srgbClr val="A7A7A7"/>
      </a:dk2>
      <a:lt2>
        <a:srgbClr val="535353"/>
      </a:lt2>
      <a:accent1>
        <a:srgbClr val="0099FF"/>
      </a:accent1>
      <a:accent2>
        <a:srgbClr val="00808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leine Wasserwell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Kleine Wasserwell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2">
                <a:lumOff val="-5019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2">
                <a:lumOff val="-5019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leine Wasserwellen">
  <a:themeElements>
    <a:clrScheme name="Kleine Wasserwell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FF"/>
      </a:accent1>
      <a:accent2>
        <a:srgbClr val="00808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leine Wasserwell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Kleine Wasserwell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2">
                <a:lumOff val="-5019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2">
                <a:lumOff val="-5019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